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Roboto"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Crimson Text" panose="02000503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fs.us8.list-manage.com/track/click?u=26f2df1d1fbcc3a33da2de2ad&amp;id=b61deb1eeb&amp;e=ad451b238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teaching.vt.edu/"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globaleducation.vt.edu/" TargetMode="External"/><Relationship Id="rId5" Type="http://schemas.openxmlformats.org/officeDocument/2006/relationships/hyperlink" Target="https://lib.vt.edu/" TargetMode="External"/><Relationship Id="rId4" Type="http://schemas.openxmlformats.org/officeDocument/2006/relationships/hyperlink" Target="https://tlos.vt.edu/"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9c73071c3_1_1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g89c73071c3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899f07feb3_2_16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899f07feb3_2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899f07feb3_2_19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899f07feb3_2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9c73071c3_1_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g89c73071c3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899f07feb3_2_19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899f07feb3_2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99f07feb3_2_211: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899f07feb3_2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99f07feb3_2_23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g899f07feb3_2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88f3ab7dd4_2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200" u="sng">
                <a:solidFill>
                  <a:srgbClr val="237A91"/>
                </a:solidFill>
                <a:highlight>
                  <a:srgbClr val="FFFFFF"/>
                </a:highlight>
                <a:hlinkClick r:id="rId3"/>
              </a:rPr>
              <a:t>GCC at Home</a:t>
            </a:r>
            <a:r>
              <a:rPr lang="en" sz="1200">
                <a:highlight>
                  <a:srgbClr val="FFFFFF"/>
                </a:highlight>
              </a:rPr>
              <a:t> option that features blended global learning with 9 core modules + 11 enhanced modules including animated videos, global peer forum, quizzes and assignments.  </a:t>
            </a:r>
            <a:endParaRPr sz="1200">
              <a:highlight>
                <a:srgbClr val="FFFFFF"/>
              </a:highlight>
            </a:endParaRPr>
          </a:p>
          <a:p>
            <a:pPr marL="0" lvl="0" indent="0" algn="l" rtl="0">
              <a:lnSpc>
                <a:spcPct val="115000"/>
              </a:lnSpc>
              <a:spcBef>
                <a:spcPts val="1200"/>
              </a:spcBef>
              <a:spcAft>
                <a:spcPts val="0"/>
              </a:spcAft>
              <a:buNone/>
            </a:pPr>
            <a:r>
              <a:rPr lang="en" sz="1200">
                <a:highlight>
                  <a:srgbClr val="FFFFFF"/>
                </a:highlight>
              </a:rPr>
              <a:t>Demo can be requested; Purdue has recent research on the efficacy of the program </a:t>
            </a:r>
            <a:endParaRPr sz="1200">
              <a:highlight>
                <a:srgbClr val="FFFFFF"/>
              </a:highlight>
            </a:endParaRPr>
          </a:p>
          <a:p>
            <a:pPr marL="0" lvl="0" indent="0" algn="l" rtl="0">
              <a:spcBef>
                <a:spcPts val="1200"/>
              </a:spcBef>
              <a:spcAft>
                <a:spcPts val="0"/>
              </a:spcAft>
              <a:buNone/>
            </a:pPr>
            <a:endParaRPr/>
          </a:p>
        </p:txBody>
      </p:sp>
      <p:sp>
        <p:nvSpPr>
          <p:cNvPr id="320" name="Google Shape;320;g88f3ab7dd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899f07feb3_2_24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g899f07feb3_2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99f07feb3_2_26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[Caitlin] - 10 minutes</a:t>
            </a:r>
            <a:endParaRPr/>
          </a:p>
        </p:txBody>
      </p:sp>
      <p:sp>
        <p:nvSpPr>
          <p:cNvPr id="347" name="Google Shape;347;g899f07feb3_2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9a69c12b0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89a69c12b0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It takes time to cultivate relationships with international collaborators and build community. Trust is important in online learning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9c73071c3_0_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g89c73071c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89a69c12b0_1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89a69c12b0_1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do this already in your courses and it still applies to COIL and VIE.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9a69c12b0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9a69c12b0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Important students to talk directly with each other across borders. This can happen synchronously and asynchronously.</a:t>
            </a:r>
            <a:endParaRPr/>
          </a:p>
          <a:p>
            <a:pPr marL="0" lvl="0" indent="0" algn="l" rtl="0">
              <a:spcBef>
                <a:spcPts val="0"/>
              </a:spcBef>
              <a:spcAft>
                <a:spcPts val="0"/>
              </a:spcAft>
              <a:buNone/>
            </a:pPr>
            <a:r>
              <a:rPr lang="en"/>
              <a:t>For example: “All the other students are X.” Can talk about the differences between stereotypes and generalizations, reflect upon how other group might be perceiving you, where do these differences come from etc. Can also preface interactions with intercultural learning activities.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89a69c12b0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89a69c12b0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start with technology. Start with outcomes and activities.</a:t>
            </a:r>
            <a:endParaRPr/>
          </a:p>
          <a:p>
            <a:pPr marL="0" lvl="0" indent="0" algn="l" rtl="0">
              <a:spcBef>
                <a:spcPts val="0"/>
              </a:spcBef>
              <a:spcAft>
                <a:spcPts val="0"/>
              </a:spcAft>
              <a:buNone/>
            </a:pPr>
            <a:r>
              <a:rPr lang="en"/>
              <a:t>Kirsten Dean from University Libraries will talk in a few minutes and has a resource document for you with technology ideas.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9a69c12b0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89a69c12b0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factors will affect the day-to-day implementation of your course. How can negative effects be mitigated?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899f07feb3_2_27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g899f07feb3_2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99f07feb3_2_28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899f07feb3_2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89d5bd97a7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g89d5bd97a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899f07feb3_2_29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899f07feb3_2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899f07feb3_2_30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899f07feb3_2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899f07feb3_2_314: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g899f07feb3_2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99f07feb3_2_9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899f07feb3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899f07feb3_2_32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g899f07feb3_2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899f07feb3_2_33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 to: </a:t>
            </a:r>
            <a:r>
              <a:rPr lang="en" sz="1400">
                <a:solidFill>
                  <a:srgbClr val="585C5E"/>
                </a:solidFill>
                <a:latin typeface="Crimson Text"/>
                <a:ea typeface="Crimson Text"/>
                <a:cs typeface="Crimson Text"/>
                <a:sym typeface="Crimson Text"/>
              </a:rPr>
              <a:t>Center for Teaching &amp; Learning: </a:t>
            </a:r>
            <a:r>
              <a:rPr lang="en" sz="1400" u="sng">
                <a:solidFill>
                  <a:schemeClr val="hlink"/>
                </a:solidFill>
                <a:latin typeface="Crimson Text"/>
                <a:ea typeface="Crimson Text"/>
                <a:cs typeface="Crimson Text"/>
                <a:sym typeface="Crimson Text"/>
                <a:hlinkClick r:id="rId3"/>
              </a:rPr>
              <a:t>https://teaching.vt.edu</a:t>
            </a:r>
            <a:r>
              <a:rPr lang="en" sz="1400">
                <a:solidFill>
                  <a:srgbClr val="585C5E"/>
                </a:solidFill>
                <a:latin typeface="Crimson Text"/>
                <a:ea typeface="Crimson Text"/>
                <a:cs typeface="Crimson Text"/>
                <a:sym typeface="Crimson Text"/>
              </a:rPr>
              <a:t>/</a:t>
            </a:r>
            <a:endParaRPr sz="1400">
              <a:solidFill>
                <a:srgbClr val="585C5E"/>
              </a:solidFill>
              <a:latin typeface="Crimson Text"/>
              <a:ea typeface="Crimson Text"/>
              <a:cs typeface="Crimson Text"/>
              <a:sym typeface="Crimson Text"/>
            </a:endParaRPr>
          </a:p>
          <a:p>
            <a:pPr marL="0" lvl="0" indent="0" algn="l" rtl="0">
              <a:spcBef>
                <a:spcPts val="0"/>
              </a:spcBef>
              <a:spcAft>
                <a:spcPts val="0"/>
              </a:spcAft>
              <a:buClr>
                <a:srgbClr val="585C5E"/>
              </a:buClr>
              <a:buSzPts val="1800"/>
              <a:buFont typeface="Crimson Text"/>
              <a:buNone/>
            </a:pPr>
            <a:r>
              <a:rPr lang="en" sz="1400">
                <a:solidFill>
                  <a:srgbClr val="585C5E"/>
                </a:solidFill>
                <a:latin typeface="Crimson Text"/>
                <a:ea typeface="Crimson Text"/>
                <a:cs typeface="Crimson Text"/>
                <a:sym typeface="Crimson Text"/>
              </a:rPr>
              <a:t>Technology-Enhanced Learning &amp; Online Strategies: </a:t>
            </a:r>
            <a:r>
              <a:rPr lang="en" sz="1400" u="sng">
                <a:solidFill>
                  <a:schemeClr val="hlink"/>
                </a:solidFill>
                <a:latin typeface="Crimson Text"/>
                <a:ea typeface="Crimson Text"/>
                <a:cs typeface="Crimson Text"/>
                <a:sym typeface="Crimson Text"/>
                <a:hlinkClick r:id="rId4"/>
              </a:rPr>
              <a:t>https://tlos.vt.edu/</a:t>
            </a:r>
            <a:r>
              <a:rPr lang="en" sz="1400">
                <a:solidFill>
                  <a:srgbClr val="585C5E"/>
                </a:solidFill>
                <a:latin typeface="Crimson Text"/>
                <a:ea typeface="Crimson Text"/>
                <a:cs typeface="Crimson Text"/>
                <a:sym typeface="Crimson Text"/>
              </a:rPr>
              <a:t> </a:t>
            </a:r>
            <a:endParaRPr sz="1400">
              <a:solidFill>
                <a:srgbClr val="585C5E"/>
              </a:solidFill>
              <a:latin typeface="Crimson Text"/>
              <a:ea typeface="Crimson Text"/>
              <a:cs typeface="Crimson Text"/>
              <a:sym typeface="Crimson Text"/>
            </a:endParaRPr>
          </a:p>
          <a:p>
            <a:pPr marL="0" lvl="0" indent="0" algn="l" rtl="0">
              <a:spcBef>
                <a:spcPts val="0"/>
              </a:spcBef>
              <a:spcAft>
                <a:spcPts val="0"/>
              </a:spcAft>
              <a:buClr>
                <a:srgbClr val="585C5E"/>
              </a:buClr>
              <a:buSzPts val="1800"/>
              <a:buFont typeface="Crimson Text"/>
              <a:buNone/>
            </a:pPr>
            <a:r>
              <a:rPr lang="en" sz="1400">
                <a:solidFill>
                  <a:srgbClr val="585C5E"/>
                </a:solidFill>
                <a:latin typeface="Crimson Text"/>
                <a:ea typeface="Crimson Text"/>
                <a:cs typeface="Crimson Text"/>
                <a:sym typeface="Crimson Text"/>
              </a:rPr>
              <a:t>University Libraries: </a:t>
            </a:r>
            <a:r>
              <a:rPr lang="en" sz="1400" u="sng">
                <a:solidFill>
                  <a:schemeClr val="hlink"/>
                </a:solidFill>
                <a:latin typeface="Crimson Text"/>
                <a:ea typeface="Crimson Text"/>
                <a:cs typeface="Crimson Text"/>
                <a:sym typeface="Crimson Text"/>
                <a:hlinkClick r:id="rId5"/>
              </a:rPr>
              <a:t>https://lib.vt.edu/</a:t>
            </a:r>
            <a:r>
              <a:rPr lang="en" sz="1400">
                <a:solidFill>
                  <a:srgbClr val="585C5E"/>
                </a:solidFill>
                <a:latin typeface="Crimson Text"/>
                <a:ea typeface="Crimson Text"/>
                <a:cs typeface="Crimson Text"/>
                <a:sym typeface="Crimson Text"/>
              </a:rPr>
              <a:t> </a:t>
            </a:r>
            <a:endParaRPr sz="1400">
              <a:solidFill>
                <a:srgbClr val="585C5E"/>
              </a:solidFill>
              <a:latin typeface="Crimson Text"/>
              <a:ea typeface="Crimson Text"/>
              <a:cs typeface="Crimson Text"/>
              <a:sym typeface="Crimson Text"/>
            </a:endParaRPr>
          </a:p>
          <a:p>
            <a:pPr marL="0" lvl="0" indent="0" algn="l" rtl="0">
              <a:spcBef>
                <a:spcPts val="0"/>
              </a:spcBef>
              <a:spcAft>
                <a:spcPts val="0"/>
              </a:spcAft>
              <a:buClr>
                <a:srgbClr val="585C5E"/>
              </a:buClr>
              <a:buSzPts val="1800"/>
              <a:buFont typeface="Crimson Text"/>
              <a:buNone/>
            </a:pPr>
            <a:r>
              <a:rPr lang="en" sz="1400">
                <a:solidFill>
                  <a:srgbClr val="585C5E"/>
                </a:solidFill>
                <a:latin typeface="Crimson Text"/>
                <a:ea typeface="Crimson Text"/>
                <a:cs typeface="Crimson Text"/>
                <a:sym typeface="Crimson Text"/>
              </a:rPr>
              <a:t>Global Education Office: </a:t>
            </a:r>
            <a:r>
              <a:rPr lang="en" sz="1400" u="sng">
                <a:solidFill>
                  <a:schemeClr val="hlink"/>
                </a:solidFill>
                <a:latin typeface="Crimson Text"/>
                <a:ea typeface="Crimson Text"/>
                <a:cs typeface="Crimson Text"/>
                <a:sym typeface="Crimson Text"/>
                <a:hlinkClick r:id="rId6"/>
              </a:rPr>
              <a:t>https://www.globaleducation.vt.edu/</a:t>
            </a:r>
            <a:r>
              <a:rPr lang="en" sz="1400">
                <a:solidFill>
                  <a:srgbClr val="585C5E"/>
                </a:solidFill>
                <a:latin typeface="Crimson Text"/>
                <a:ea typeface="Crimson Text"/>
                <a:cs typeface="Crimson Text"/>
                <a:sym typeface="Crimson Text"/>
              </a:rPr>
              <a:t> </a:t>
            </a:r>
            <a:r>
              <a:rPr lang="en" sz="2000">
                <a:solidFill>
                  <a:srgbClr val="585C5E"/>
                </a:solidFill>
                <a:latin typeface="Crimson Text"/>
                <a:ea typeface="Crimson Text"/>
                <a:cs typeface="Crimson Text"/>
                <a:sym typeface="Crimson Text"/>
              </a:rPr>
              <a:t/>
            </a:r>
            <a:br>
              <a:rPr lang="en" sz="2000">
                <a:solidFill>
                  <a:srgbClr val="585C5E"/>
                </a:solidFill>
                <a:latin typeface="Crimson Text"/>
                <a:ea typeface="Crimson Text"/>
                <a:cs typeface="Crimson Text"/>
                <a:sym typeface="Crimson Text"/>
              </a:rPr>
            </a:br>
            <a:endParaRPr sz="1875">
              <a:solidFill>
                <a:schemeClr val="dk2"/>
              </a:solidFill>
              <a:latin typeface="Crimson Text"/>
              <a:ea typeface="Crimson Text"/>
              <a:cs typeface="Crimson Text"/>
              <a:sym typeface="Crimson Text"/>
            </a:endParaRPr>
          </a:p>
          <a:p>
            <a:pPr marL="0" lvl="0" indent="0" algn="l" rtl="0">
              <a:spcBef>
                <a:spcPts val="0"/>
              </a:spcBef>
              <a:spcAft>
                <a:spcPts val="0"/>
              </a:spcAft>
              <a:buNone/>
            </a:pPr>
            <a:endParaRPr/>
          </a:p>
        </p:txBody>
      </p:sp>
      <p:sp>
        <p:nvSpPr>
          <p:cNvPr id="481" name="Google Shape;481;g899f07feb3_2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899f07feb3_2_34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g899f07feb3_2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899f07feb3_2_10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899f07feb3_2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99f07feb3_2_12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899f07feb3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99f07feb3_2_12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899f07feb3_2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99f07feb3_2_13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899f07feb3_2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99f07feb3_2_15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899f07feb3_2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99f07feb3_2_17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899f07feb3_2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mpty background">
  <p:cSld name="empty background">
    <p:bg>
      <p:bgPr>
        <a:solidFill>
          <a:srgbClr val="FFFFFF"/>
        </a:solidFill>
        <a:effectLst/>
      </p:bgPr>
    </p:bg>
    <p:spTree>
      <p:nvGrpSpPr>
        <p:cNvPr id="1" name="Shape 51"/>
        <p:cNvGrpSpPr/>
        <p:nvPr/>
      </p:nvGrpSpPr>
      <p:grpSpPr>
        <a:xfrm>
          <a:off x="0" y="0"/>
          <a:ext cx="0" cy="0"/>
          <a:chOff x="0" y="0"/>
          <a:chExt cx="0" cy="0"/>
        </a:xfrm>
      </p:grpSpPr>
      <p:sp>
        <p:nvSpPr>
          <p:cNvPr id="52" name="Google Shape;52;p14"/>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full photo background">
  <p:cSld name="full photo background">
    <p:bg>
      <p:bgPr>
        <a:solidFill>
          <a:srgbClr val="FFFFFF"/>
        </a:solidFill>
        <a:effectLst/>
      </p:bgPr>
    </p:bg>
    <p:spTree>
      <p:nvGrpSpPr>
        <p:cNvPr id="1" name="Shape 53"/>
        <p:cNvGrpSpPr/>
        <p:nvPr/>
      </p:nvGrpSpPr>
      <p:grpSpPr>
        <a:xfrm>
          <a:off x="0" y="0"/>
          <a:ext cx="0" cy="0"/>
          <a:chOff x="0" y="0"/>
          <a:chExt cx="0" cy="0"/>
        </a:xfrm>
      </p:grpSpPr>
      <p:sp>
        <p:nvSpPr>
          <p:cNvPr id="54" name="Google Shape;54;p15"/>
          <p:cNvSpPr>
            <a:spLocks noGrp="1"/>
          </p:cNvSpPr>
          <p:nvPr>
            <p:ph type="pic" idx="2"/>
          </p:nvPr>
        </p:nvSpPr>
        <p:spPr>
          <a:xfrm>
            <a:off x="0" y="0"/>
            <a:ext cx="9144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ight side text + 1 picture">
  <p:cSld name="right side text + 1 picture">
    <p:bg>
      <p:bgPr>
        <a:solidFill>
          <a:srgbClr val="FFFFFF"/>
        </a:solidFill>
        <a:effectLst/>
      </p:bgPr>
    </p:bg>
    <p:spTree>
      <p:nvGrpSpPr>
        <p:cNvPr id="1" name="Shape 55"/>
        <p:cNvGrpSpPr/>
        <p:nvPr/>
      </p:nvGrpSpPr>
      <p:grpSpPr>
        <a:xfrm>
          <a:off x="0" y="0"/>
          <a:ext cx="0" cy="0"/>
          <a:chOff x="0" y="0"/>
          <a:chExt cx="0" cy="0"/>
        </a:xfrm>
      </p:grpSpPr>
      <p:sp>
        <p:nvSpPr>
          <p:cNvPr id="56" name="Google Shape;56;p16"/>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57" name="Google Shape;57;p16"/>
          <p:cNvSpPr>
            <a:spLocks noGrp="1"/>
          </p:cNvSpPr>
          <p:nvPr>
            <p:ph type="pic" idx="2"/>
          </p:nvPr>
        </p:nvSpPr>
        <p:spPr>
          <a:xfrm>
            <a:off x="713720" y="1029950"/>
            <a:ext cx="4414539" cy="29476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pic>
        <p:nvPicPr>
          <p:cNvPr id="58" name="Google Shape;58;p16" descr="pasted-image.pdf"/>
          <p:cNvPicPr preferRelativeResize="0"/>
          <p:nvPr/>
        </p:nvPicPr>
        <p:blipFill rotWithShape="1">
          <a:blip r:embed="rId2">
            <a:alphaModFix/>
          </a:blip>
          <a:srcRect/>
          <a:stretch/>
        </p:blipFill>
        <p:spPr>
          <a:xfrm>
            <a:off x="487773" y="860490"/>
            <a:ext cx="169460" cy="169460"/>
          </a:xfrm>
          <a:prstGeom prst="rect">
            <a:avLst/>
          </a:prstGeom>
          <a:noFill/>
          <a:ln>
            <a:noFill/>
          </a:ln>
        </p:spPr>
      </p:pic>
      <p:pic>
        <p:nvPicPr>
          <p:cNvPr id="59" name="Google Shape;59;p16" descr="pasted-image.pdf"/>
          <p:cNvPicPr preferRelativeResize="0"/>
          <p:nvPr/>
        </p:nvPicPr>
        <p:blipFill rotWithShape="1">
          <a:blip r:embed="rId2">
            <a:alphaModFix/>
          </a:blip>
          <a:srcRect/>
          <a:stretch/>
        </p:blipFill>
        <p:spPr>
          <a:xfrm rot="10800000">
            <a:off x="5184746" y="3977640"/>
            <a:ext cx="169460" cy="16946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eft side photo">
  <p:cSld name="left side photo">
    <p:bg>
      <p:bgPr>
        <a:solidFill>
          <a:srgbClr val="FFFFFF"/>
        </a:solidFill>
        <a:effectLst/>
      </p:bgPr>
    </p:bg>
    <p:spTree>
      <p:nvGrpSpPr>
        <p:cNvPr id="1" name="Shape 60"/>
        <p:cNvGrpSpPr/>
        <p:nvPr/>
      </p:nvGrpSpPr>
      <p:grpSpPr>
        <a:xfrm>
          <a:off x="0" y="0"/>
          <a:ext cx="0" cy="0"/>
          <a:chOff x="0" y="0"/>
          <a:chExt cx="0" cy="0"/>
        </a:xfrm>
      </p:grpSpPr>
      <p:sp>
        <p:nvSpPr>
          <p:cNvPr id="61" name="Google Shape;61;p17"/>
          <p:cNvSpPr>
            <a:spLocks noGrp="1"/>
          </p:cNvSpPr>
          <p:nvPr>
            <p:ph type="pic" idx="2"/>
          </p:nvPr>
        </p:nvSpPr>
        <p:spPr>
          <a:xfrm>
            <a:off x="0" y="0"/>
            <a:ext cx="4572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ight text w/ 4 photos">
  <p:cSld name="right text w/ 4 photos">
    <p:bg>
      <p:bgPr>
        <a:solidFill>
          <a:srgbClr val="FFFFFF"/>
        </a:solidFill>
        <a:effectLst/>
      </p:bgPr>
    </p:bg>
    <p:spTree>
      <p:nvGrpSpPr>
        <p:cNvPr id="1" name="Shape 62"/>
        <p:cNvGrpSpPr/>
        <p:nvPr/>
      </p:nvGrpSpPr>
      <p:grpSpPr>
        <a:xfrm>
          <a:off x="0" y="0"/>
          <a:ext cx="0" cy="0"/>
          <a:chOff x="0" y="0"/>
          <a:chExt cx="0" cy="0"/>
        </a:xfrm>
      </p:grpSpPr>
      <p:sp>
        <p:nvSpPr>
          <p:cNvPr id="63" name="Google Shape;63;p18"/>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4" name="Google Shape;64;p18"/>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5" name="Google Shape;65;p18"/>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66" name="Google Shape;66;p18"/>
          <p:cNvSpPr>
            <a:spLocks noGrp="1"/>
          </p:cNvSpPr>
          <p:nvPr>
            <p:ph type="pic" idx="2"/>
          </p:nvPr>
        </p:nvSpPr>
        <p:spPr>
          <a:xfrm>
            <a:off x="707246" y="1164461"/>
            <a:ext cx="2501459" cy="166809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
        <p:nvSpPr>
          <p:cNvPr id="67" name="Google Shape;67;p18"/>
          <p:cNvSpPr>
            <a:spLocks noGrp="1"/>
          </p:cNvSpPr>
          <p:nvPr>
            <p:ph type="pic" idx="3"/>
          </p:nvPr>
        </p:nvSpPr>
        <p:spPr>
          <a:xfrm>
            <a:off x="3321954" y="1318200"/>
            <a:ext cx="1688377" cy="1120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
        <p:nvSpPr>
          <p:cNvPr id="68" name="Google Shape;68;p18"/>
          <p:cNvSpPr>
            <a:spLocks noGrp="1"/>
          </p:cNvSpPr>
          <p:nvPr>
            <p:ph type="pic" idx="4"/>
          </p:nvPr>
        </p:nvSpPr>
        <p:spPr>
          <a:xfrm>
            <a:off x="435024" y="2949088"/>
            <a:ext cx="2773681" cy="11002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
        <p:nvSpPr>
          <p:cNvPr id="69" name="Google Shape;69;p18"/>
          <p:cNvSpPr>
            <a:spLocks noGrp="1"/>
          </p:cNvSpPr>
          <p:nvPr>
            <p:ph type="pic" idx="5"/>
          </p:nvPr>
        </p:nvSpPr>
        <p:spPr>
          <a:xfrm>
            <a:off x="3321954" y="2560113"/>
            <a:ext cx="1961899" cy="13001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pic>
        <p:nvPicPr>
          <p:cNvPr id="70" name="Google Shape;70;p18" descr="pasted-image.pdf"/>
          <p:cNvPicPr preferRelativeResize="0"/>
          <p:nvPr/>
        </p:nvPicPr>
        <p:blipFill rotWithShape="1">
          <a:blip r:embed="rId2">
            <a:alphaModFix/>
          </a:blip>
          <a:srcRect/>
          <a:stretch/>
        </p:blipFill>
        <p:spPr>
          <a:xfrm>
            <a:off x="481299" y="995001"/>
            <a:ext cx="169460" cy="169460"/>
          </a:xfrm>
          <a:prstGeom prst="rect">
            <a:avLst/>
          </a:prstGeom>
          <a:noFill/>
          <a:ln>
            <a:noFill/>
          </a:ln>
        </p:spPr>
      </p:pic>
      <p:pic>
        <p:nvPicPr>
          <p:cNvPr id="71" name="Google Shape;71;p18" descr="pasted-image.pdf"/>
          <p:cNvPicPr preferRelativeResize="0"/>
          <p:nvPr/>
        </p:nvPicPr>
        <p:blipFill rotWithShape="1">
          <a:blip r:embed="rId2">
            <a:alphaModFix/>
          </a:blip>
          <a:srcRect/>
          <a:stretch/>
        </p:blipFill>
        <p:spPr>
          <a:xfrm rot="10800000">
            <a:off x="5340615" y="3860242"/>
            <a:ext cx="169460" cy="16946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ight text w/ 4 photos alt footer">
  <p:cSld name="right text w/ 4 photos alt footer">
    <p:bg>
      <p:bgPr>
        <a:solidFill>
          <a:srgbClr val="FFFFFF"/>
        </a:solidFill>
        <a:effectLst/>
      </p:bgPr>
    </p:bg>
    <p:spTree>
      <p:nvGrpSpPr>
        <p:cNvPr id="1" name="Shape 72"/>
        <p:cNvGrpSpPr/>
        <p:nvPr/>
      </p:nvGrpSpPr>
      <p:grpSpPr>
        <a:xfrm>
          <a:off x="0" y="0"/>
          <a:ext cx="0" cy="0"/>
          <a:chOff x="0" y="0"/>
          <a:chExt cx="0" cy="0"/>
        </a:xfrm>
      </p:grpSpPr>
      <p:sp>
        <p:nvSpPr>
          <p:cNvPr id="73" name="Google Shape;73;p19"/>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74" name="Google Shape;74;p19"/>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75" name="Google Shape;75;p19"/>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76" name="Google Shape;76;p19"/>
          <p:cNvSpPr>
            <a:spLocks noGrp="1"/>
          </p:cNvSpPr>
          <p:nvPr>
            <p:ph type="pic" idx="2"/>
          </p:nvPr>
        </p:nvSpPr>
        <p:spPr>
          <a:xfrm>
            <a:off x="707246" y="1164461"/>
            <a:ext cx="2501459" cy="166809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
        <p:nvSpPr>
          <p:cNvPr id="77" name="Google Shape;77;p19"/>
          <p:cNvSpPr>
            <a:spLocks noGrp="1"/>
          </p:cNvSpPr>
          <p:nvPr>
            <p:ph type="pic" idx="3"/>
          </p:nvPr>
        </p:nvSpPr>
        <p:spPr>
          <a:xfrm>
            <a:off x="3321954" y="1318200"/>
            <a:ext cx="1688377" cy="1120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
        <p:nvSpPr>
          <p:cNvPr id="78" name="Google Shape;78;p19"/>
          <p:cNvSpPr>
            <a:spLocks noGrp="1"/>
          </p:cNvSpPr>
          <p:nvPr>
            <p:ph type="pic" idx="4"/>
          </p:nvPr>
        </p:nvSpPr>
        <p:spPr>
          <a:xfrm>
            <a:off x="435024" y="2949088"/>
            <a:ext cx="2773681" cy="11002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
        <p:nvSpPr>
          <p:cNvPr id="79" name="Google Shape;79;p19"/>
          <p:cNvSpPr>
            <a:spLocks noGrp="1"/>
          </p:cNvSpPr>
          <p:nvPr>
            <p:ph type="pic" idx="5"/>
          </p:nvPr>
        </p:nvSpPr>
        <p:spPr>
          <a:xfrm>
            <a:off x="3321954" y="2560113"/>
            <a:ext cx="1961899" cy="130012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cxnSp>
        <p:nvCxnSpPr>
          <p:cNvPr id="80" name="Google Shape;80;p19"/>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pic>
        <p:nvPicPr>
          <p:cNvPr id="81" name="Google Shape;81;p19" descr="VT-grid-02.png"/>
          <p:cNvPicPr preferRelativeResize="0"/>
          <p:nvPr/>
        </p:nvPicPr>
        <p:blipFill rotWithShape="1">
          <a:blip r:embed="rId2">
            <a:alphaModFix/>
          </a:blip>
          <a:srcRect/>
          <a:stretch/>
        </p:blipFill>
        <p:spPr>
          <a:xfrm>
            <a:off x="3208705" y="4630516"/>
            <a:ext cx="7950605" cy="5143501"/>
          </a:xfrm>
          <a:prstGeom prst="rect">
            <a:avLst/>
          </a:prstGeom>
          <a:noFill/>
          <a:ln>
            <a:noFill/>
          </a:ln>
        </p:spPr>
      </p:pic>
      <p:pic>
        <p:nvPicPr>
          <p:cNvPr id="82" name="Google Shape;82;p19" descr="pasted-image.pdf"/>
          <p:cNvPicPr preferRelativeResize="0"/>
          <p:nvPr/>
        </p:nvPicPr>
        <p:blipFill rotWithShape="1">
          <a:blip r:embed="rId3">
            <a:alphaModFix/>
          </a:blip>
          <a:srcRect/>
          <a:stretch/>
        </p:blipFill>
        <p:spPr>
          <a:xfrm>
            <a:off x="481299" y="995001"/>
            <a:ext cx="169460" cy="169460"/>
          </a:xfrm>
          <a:prstGeom prst="rect">
            <a:avLst/>
          </a:prstGeom>
          <a:noFill/>
          <a:ln>
            <a:noFill/>
          </a:ln>
        </p:spPr>
      </p:pic>
      <p:pic>
        <p:nvPicPr>
          <p:cNvPr id="83" name="Google Shape;83;p19" descr="pasted-image.pdf"/>
          <p:cNvPicPr preferRelativeResize="0"/>
          <p:nvPr/>
        </p:nvPicPr>
        <p:blipFill rotWithShape="1">
          <a:blip r:embed="rId3">
            <a:alphaModFix/>
          </a:blip>
          <a:srcRect/>
          <a:stretch/>
        </p:blipFill>
        <p:spPr>
          <a:xfrm rot="10800000">
            <a:off x="5340615" y="3860242"/>
            <a:ext cx="169460" cy="1694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right side text + 1 picture alt footer">
  <p:cSld name="1_right side text + 1 picture alt footer">
    <p:bg>
      <p:bgPr>
        <a:solidFill>
          <a:srgbClr val="FFFFFF"/>
        </a:solidFill>
        <a:effectLst/>
      </p:bgPr>
    </p:bg>
    <p:spTree>
      <p:nvGrpSpPr>
        <p:cNvPr id="1" name="Shape 84"/>
        <p:cNvGrpSpPr/>
        <p:nvPr/>
      </p:nvGrpSpPr>
      <p:grpSpPr>
        <a:xfrm>
          <a:off x="0" y="0"/>
          <a:ext cx="0" cy="0"/>
          <a:chOff x="0" y="0"/>
          <a:chExt cx="0" cy="0"/>
        </a:xfrm>
      </p:grpSpPr>
      <p:sp>
        <p:nvSpPr>
          <p:cNvPr id="85" name="Google Shape;85;p20"/>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86" name="Google Shape;86;p20"/>
          <p:cNvSpPr>
            <a:spLocks noGrp="1"/>
          </p:cNvSpPr>
          <p:nvPr>
            <p:ph type="pic" idx="2"/>
          </p:nvPr>
        </p:nvSpPr>
        <p:spPr>
          <a:xfrm>
            <a:off x="713720" y="1029950"/>
            <a:ext cx="4414539" cy="294769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pic>
        <p:nvPicPr>
          <p:cNvPr id="87" name="Google Shape;87;p20" descr="VT-grid-02.png"/>
          <p:cNvPicPr preferRelativeResize="0"/>
          <p:nvPr/>
        </p:nvPicPr>
        <p:blipFill rotWithShape="1">
          <a:blip r:embed="rId2">
            <a:alphaModFix/>
          </a:blip>
          <a:srcRect/>
          <a:stretch/>
        </p:blipFill>
        <p:spPr>
          <a:xfrm>
            <a:off x="3208705" y="4630516"/>
            <a:ext cx="7950605" cy="5143501"/>
          </a:xfrm>
          <a:prstGeom prst="rect">
            <a:avLst/>
          </a:prstGeom>
          <a:noFill/>
          <a:ln>
            <a:noFill/>
          </a:ln>
        </p:spPr>
      </p:pic>
      <p:cxnSp>
        <p:nvCxnSpPr>
          <p:cNvPr id="88" name="Google Shape;88;p20"/>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pic>
        <p:nvPicPr>
          <p:cNvPr id="89" name="Google Shape;89;p20" descr="pasted-image.pdf"/>
          <p:cNvPicPr preferRelativeResize="0"/>
          <p:nvPr/>
        </p:nvPicPr>
        <p:blipFill rotWithShape="1">
          <a:blip r:embed="rId3">
            <a:alphaModFix/>
          </a:blip>
          <a:srcRect/>
          <a:stretch/>
        </p:blipFill>
        <p:spPr>
          <a:xfrm>
            <a:off x="487773" y="860490"/>
            <a:ext cx="169460" cy="169460"/>
          </a:xfrm>
          <a:prstGeom prst="rect">
            <a:avLst/>
          </a:prstGeom>
          <a:noFill/>
          <a:ln>
            <a:noFill/>
          </a:ln>
        </p:spPr>
      </p:pic>
      <p:pic>
        <p:nvPicPr>
          <p:cNvPr id="90" name="Google Shape;90;p20" descr="pasted-image.pdf"/>
          <p:cNvPicPr preferRelativeResize="0"/>
          <p:nvPr/>
        </p:nvPicPr>
        <p:blipFill rotWithShape="1">
          <a:blip r:embed="rId3">
            <a:alphaModFix/>
          </a:blip>
          <a:srcRect/>
          <a:stretch/>
        </p:blipFill>
        <p:spPr>
          <a:xfrm rot="10800000">
            <a:off x="5184746" y="3977640"/>
            <a:ext cx="169460" cy="16946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picture">
  <p:cSld name="big picture">
    <p:bg>
      <p:bgPr>
        <a:solidFill>
          <a:srgbClr val="FFFFFF"/>
        </a:solidFill>
        <a:effectLst/>
      </p:bgPr>
    </p:bg>
    <p:spTree>
      <p:nvGrpSpPr>
        <p:cNvPr id="1" name="Shape 91"/>
        <p:cNvGrpSpPr/>
        <p:nvPr/>
      </p:nvGrpSpPr>
      <p:grpSpPr>
        <a:xfrm>
          <a:off x="0" y="0"/>
          <a:ext cx="0" cy="0"/>
          <a:chOff x="0" y="0"/>
          <a:chExt cx="0" cy="0"/>
        </a:xfrm>
      </p:grpSpPr>
      <p:sp>
        <p:nvSpPr>
          <p:cNvPr id="92" name="Google Shape;92;p21"/>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93" name="Google Shape;93;p21"/>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94" name="Google Shape;94;p21"/>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95" name="Google Shape;95;p21"/>
          <p:cNvSpPr>
            <a:spLocks noGrp="1"/>
          </p:cNvSpPr>
          <p:nvPr>
            <p:ph type="pic" idx="2"/>
          </p:nvPr>
        </p:nvSpPr>
        <p:spPr>
          <a:xfrm>
            <a:off x="516760" y="516761"/>
            <a:ext cx="8126784" cy="411457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cxnSp>
        <p:nvCxnSpPr>
          <p:cNvPr id="96" name="Google Shape;96;p21"/>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pic>
        <p:nvPicPr>
          <p:cNvPr id="97" name="Google Shape;97;p21" descr="pasted-image.pdf"/>
          <p:cNvPicPr preferRelativeResize="0"/>
          <p:nvPr/>
        </p:nvPicPr>
        <p:blipFill rotWithShape="1">
          <a:blip r:embed="rId2">
            <a:alphaModFix/>
          </a:blip>
          <a:srcRect/>
          <a:stretch/>
        </p:blipFill>
        <p:spPr>
          <a:xfrm>
            <a:off x="290813" y="347301"/>
            <a:ext cx="169460" cy="169460"/>
          </a:xfrm>
          <a:prstGeom prst="rect">
            <a:avLst/>
          </a:prstGeom>
          <a:noFill/>
          <a:ln>
            <a:noFill/>
          </a:ln>
        </p:spPr>
      </p:pic>
      <p:pic>
        <p:nvPicPr>
          <p:cNvPr id="98" name="Google Shape;98;p21" descr="pasted-image.pdf"/>
          <p:cNvPicPr preferRelativeResize="0"/>
          <p:nvPr/>
        </p:nvPicPr>
        <p:blipFill rotWithShape="1">
          <a:blip r:embed="rId2">
            <a:alphaModFix/>
          </a:blip>
          <a:srcRect/>
          <a:stretch/>
        </p:blipFill>
        <p:spPr>
          <a:xfrm rot="10800000">
            <a:off x="8700030" y="4631340"/>
            <a:ext cx="169460" cy="1694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collage">
  <p:cSld name="picture collage">
    <p:bg>
      <p:bgPr>
        <a:solidFill>
          <a:srgbClr val="FFFFFF"/>
        </a:solidFill>
        <a:effectLst/>
      </p:bgPr>
    </p:bg>
    <p:spTree>
      <p:nvGrpSpPr>
        <p:cNvPr id="1" name="Shape 99"/>
        <p:cNvGrpSpPr/>
        <p:nvPr/>
      </p:nvGrpSpPr>
      <p:grpSpPr>
        <a:xfrm>
          <a:off x="0" y="0"/>
          <a:ext cx="0" cy="0"/>
          <a:chOff x="0" y="0"/>
          <a:chExt cx="0" cy="0"/>
        </a:xfrm>
      </p:grpSpPr>
      <p:sp>
        <p:nvSpPr>
          <p:cNvPr id="100" name="Google Shape;100;p22"/>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101" name="Google Shape;101;p22"/>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102" name="Google Shape;102;p22"/>
          <p:cNvSpPr txBox="1"/>
          <p:nvPr/>
        </p:nvSpPr>
        <p:spPr>
          <a:xfrm>
            <a:off x="-742950" y="1289050"/>
            <a:ext cx="69312" cy="207748"/>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103" name="Google Shape;103;p22"/>
          <p:cNvSpPr>
            <a:spLocks noGrp="1"/>
          </p:cNvSpPr>
          <p:nvPr>
            <p:ph type="pic" idx="2"/>
          </p:nvPr>
        </p:nvSpPr>
        <p:spPr>
          <a:xfrm>
            <a:off x="516760" y="516761"/>
            <a:ext cx="2418061" cy="411457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cxnSp>
        <p:nvCxnSpPr>
          <p:cNvPr id="104" name="Google Shape;104;p22"/>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sp>
        <p:nvSpPr>
          <p:cNvPr id="105" name="Google Shape;105;p22"/>
          <p:cNvSpPr>
            <a:spLocks noGrp="1"/>
          </p:cNvSpPr>
          <p:nvPr>
            <p:ph type="pic" idx="3"/>
          </p:nvPr>
        </p:nvSpPr>
        <p:spPr>
          <a:xfrm>
            <a:off x="6225483" y="2112461"/>
            <a:ext cx="2418061" cy="251657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
        <p:nvSpPr>
          <p:cNvPr id="106" name="Google Shape;106;p22"/>
          <p:cNvSpPr>
            <a:spLocks noGrp="1"/>
          </p:cNvSpPr>
          <p:nvPr>
            <p:ph type="pic" idx="4"/>
          </p:nvPr>
        </p:nvSpPr>
        <p:spPr>
          <a:xfrm>
            <a:off x="6225483" y="517093"/>
            <a:ext cx="2418061" cy="141928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
        <p:nvSpPr>
          <p:cNvPr id="107" name="Google Shape;107;p22"/>
          <p:cNvSpPr>
            <a:spLocks noGrp="1"/>
          </p:cNvSpPr>
          <p:nvPr>
            <p:ph type="pic" idx="5"/>
          </p:nvPr>
        </p:nvSpPr>
        <p:spPr>
          <a:xfrm>
            <a:off x="3108680" y="519503"/>
            <a:ext cx="2942496" cy="250608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
        <p:nvSpPr>
          <p:cNvPr id="108" name="Google Shape;108;p22"/>
          <p:cNvSpPr>
            <a:spLocks noGrp="1"/>
          </p:cNvSpPr>
          <p:nvPr>
            <p:ph type="pic" idx="6"/>
          </p:nvPr>
        </p:nvSpPr>
        <p:spPr>
          <a:xfrm>
            <a:off x="3108680" y="3241385"/>
            <a:ext cx="2942496" cy="138765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pic>
        <p:nvPicPr>
          <p:cNvPr id="109" name="Google Shape;109;p22" descr="pasted-image.pdf"/>
          <p:cNvPicPr preferRelativeResize="0"/>
          <p:nvPr/>
        </p:nvPicPr>
        <p:blipFill rotWithShape="1">
          <a:blip r:embed="rId2">
            <a:alphaModFix/>
          </a:blip>
          <a:srcRect/>
          <a:stretch/>
        </p:blipFill>
        <p:spPr>
          <a:xfrm>
            <a:off x="290813" y="347301"/>
            <a:ext cx="169460" cy="169460"/>
          </a:xfrm>
          <a:prstGeom prst="rect">
            <a:avLst/>
          </a:prstGeom>
          <a:noFill/>
          <a:ln>
            <a:noFill/>
          </a:ln>
        </p:spPr>
      </p:pic>
      <p:pic>
        <p:nvPicPr>
          <p:cNvPr id="110" name="Google Shape;110;p22" descr="pasted-image.pdf"/>
          <p:cNvPicPr preferRelativeResize="0"/>
          <p:nvPr/>
        </p:nvPicPr>
        <p:blipFill rotWithShape="1">
          <a:blip r:embed="rId2">
            <a:alphaModFix/>
          </a:blip>
          <a:srcRect/>
          <a:stretch/>
        </p:blipFill>
        <p:spPr>
          <a:xfrm rot="10800000">
            <a:off x="8700030" y="4631340"/>
            <a:ext cx="169460" cy="16946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ree item circle pictures">
  <p:cSld name="three item circle pictures">
    <p:bg>
      <p:bgPr>
        <a:solidFill>
          <a:srgbClr val="FFFFFF"/>
        </a:solidFill>
        <a:effectLst/>
      </p:bgPr>
    </p:bg>
    <p:spTree>
      <p:nvGrpSpPr>
        <p:cNvPr id="1" name="Shape 111"/>
        <p:cNvGrpSpPr/>
        <p:nvPr/>
      </p:nvGrpSpPr>
      <p:grpSpPr>
        <a:xfrm>
          <a:off x="0" y="0"/>
          <a:ext cx="0" cy="0"/>
          <a:chOff x="0" y="0"/>
          <a:chExt cx="0" cy="0"/>
        </a:xfrm>
      </p:grpSpPr>
      <p:cxnSp>
        <p:nvCxnSpPr>
          <p:cNvPr id="112" name="Google Shape;112;p23"/>
          <p:cNvCxnSpPr/>
          <p:nvPr/>
        </p:nvCxnSpPr>
        <p:spPr>
          <a:xfrm>
            <a:off x="2054180" y="341008"/>
            <a:ext cx="8992386" cy="1"/>
          </a:xfrm>
          <a:prstGeom prst="straightConnector1">
            <a:avLst/>
          </a:prstGeom>
          <a:noFill/>
          <a:ln w="9525" cap="flat" cmpd="sng">
            <a:solidFill>
              <a:schemeClr val="lt2"/>
            </a:solidFill>
            <a:prstDash val="dash"/>
            <a:miter lim="8000"/>
            <a:headEnd type="none" w="sm" len="sm"/>
            <a:tailEnd type="none" w="sm" len="sm"/>
          </a:ln>
        </p:spPr>
      </p:cxnSp>
      <p:sp>
        <p:nvSpPr>
          <p:cNvPr id="113" name="Google Shape;113;p23"/>
          <p:cNvSpPr>
            <a:spLocks noGrp="1"/>
          </p:cNvSpPr>
          <p:nvPr>
            <p:ph type="pic" idx="2"/>
          </p:nvPr>
        </p:nvSpPr>
        <p:spPr>
          <a:xfrm>
            <a:off x="608609" y="1167254"/>
            <a:ext cx="1719072" cy="1289304"/>
          </a:xfrm>
          <a:prstGeom prst="ellipse">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114" name="Google Shape;114;p23"/>
          <p:cNvSpPr>
            <a:spLocks noGrp="1"/>
          </p:cNvSpPr>
          <p:nvPr>
            <p:ph type="pic" idx="3"/>
          </p:nvPr>
        </p:nvSpPr>
        <p:spPr>
          <a:xfrm>
            <a:off x="3299790" y="2415330"/>
            <a:ext cx="1719072" cy="1289304"/>
          </a:xfrm>
          <a:prstGeom prst="ellipse">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115" name="Google Shape;115;p23"/>
          <p:cNvSpPr>
            <a:spLocks noGrp="1"/>
          </p:cNvSpPr>
          <p:nvPr>
            <p:ph type="pic" idx="4"/>
          </p:nvPr>
        </p:nvSpPr>
        <p:spPr>
          <a:xfrm>
            <a:off x="6313714" y="1559920"/>
            <a:ext cx="1719072" cy="1289304"/>
          </a:xfrm>
          <a:prstGeom prst="ellipse">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116" name="Google Shape;116;p23"/>
          <p:cNvSpPr/>
          <p:nvPr/>
        </p:nvSpPr>
        <p:spPr>
          <a:xfrm>
            <a:off x="542029" y="1117319"/>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117" name="Google Shape;117;p23"/>
          <p:cNvCxnSpPr/>
          <p:nvPr/>
        </p:nvCxnSpPr>
        <p:spPr>
          <a:xfrm>
            <a:off x="2260026" y="2204572"/>
            <a:ext cx="1069507" cy="564071"/>
          </a:xfrm>
          <a:prstGeom prst="straightConnector1">
            <a:avLst/>
          </a:prstGeom>
          <a:noFill/>
          <a:ln w="9525" cap="flat" cmpd="sng">
            <a:solidFill>
              <a:schemeClr val="accent2"/>
            </a:solidFill>
            <a:prstDash val="dash"/>
            <a:round/>
            <a:headEnd type="none" w="sm" len="sm"/>
            <a:tailEnd type="none" w="sm" len="sm"/>
          </a:ln>
        </p:spPr>
      </p:cxnSp>
      <p:sp>
        <p:nvSpPr>
          <p:cNvPr id="118" name="Google Shape;118;p23"/>
          <p:cNvSpPr/>
          <p:nvPr/>
        </p:nvSpPr>
        <p:spPr>
          <a:xfrm>
            <a:off x="3228079" y="2365395"/>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119" name="Google Shape;119;p23"/>
          <p:cNvCxnSpPr/>
          <p:nvPr/>
        </p:nvCxnSpPr>
        <p:spPr>
          <a:xfrm rot="10800000" flipH="1">
            <a:off x="5018862" y="2434508"/>
            <a:ext cx="1280567" cy="340043"/>
          </a:xfrm>
          <a:prstGeom prst="straightConnector1">
            <a:avLst/>
          </a:prstGeom>
          <a:noFill/>
          <a:ln w="9525" cap="flat" cmpd="sng">
            <a:solidFill>
              <a:schemeClr val="accent2"/>
            </a:solidFill>
            <a:prstDash val="dash"/>
            <a:round/>
            <a:headEnd type="none" w="sm" len="sm"/>
            <a:tailEnd type="none" w="sm" len="sm"/>
          </a:ln>
        </p:spPr>
      </p:cxnSp>
      <p:sp>
        <p:nvSpPr>
          <p:cNvPr id="120" name="Google Shape;120;p23"/>
          <p:cNvSpPr/>
          <p:nvPr/>
        </p:nvSpPr>
        <p:spPr>
          <a:xfrm>
            <a:off x="6237979" y="1510779"/>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o page">
  <p:cSld name="bio page">
    <p:bg>
      <p:bgPr>
        <a:solidFill>
          <a:srgbClr val="FFFFFF"/>
        </a:solidFill>
        <a:effectLst/>
      </p:bgPr>
    </p:bg>
    <p:spTree>
      <p:nvGrpSpPr>
        <p:cNvPr id="1" name="Shape 121"/>
        <p:cNvGrpSpPr/>
        <p:nvPr/>
      </p:nvGrpSpPr>
      <p:grpSpPr>
        <a:xfrm>
          <a:off x="0" y="0"/>
          <a:ext cx="0" cy="0"/>
          <a:chOff x="0" y="0"/>
          <a:chExt cx="0" cy="0"/>
        </a:xfrm>
      </p:grpSpPr>
      <p:sp>
        <p:nvSpPr>
          <p:cNvPr id="122" name="Google Shape;122;p24"/>
          <p:cNvSpPr/>
          <p:nvPr/>
        </p:nvSpPr>
        <p:spPr>
          <a:xfrm>
            <a:off x="7470650" y="4767860"/>
            <a:ext cx="187037" cy="311413"/>
          </a:xfrm>
          <a:prstGeom prst="rect">
            <a:avLst/>
          </a:prstGeom>
          <a:noFill/>
          <a:ln>
            <a:noFill/>
          </a:ln>
        </p:spPr>
        <p:txBody>
          <a:bodyPr spcFirstLastPara="1" wrap="square" lIns="34275" tIns="45700" rIns="34275" bIns="45700" anchor="b" anchorCtr="0">
            <a:noAutofit/>
          </a:bodyPr>
          <a:lstStyle/>
          <a:p>
            <a:pPr marL="0" marR="0" lvl="0" indent="0" algn="r" rtl="0">
              <a:lnSpc>
                <a:spcPct val="90000"/>
              </a:lnSpc>
              <a:spcBef>
                <a:spcPts val="0"/>
              </a:spcBef>
              <a:spcAft>
                <a:spcPts val="0"/>
              </a:spcAft>
              <a:buClr>
                <a:schemeClr val="accent3"/>
              </a:buClr>
              <a:buSzPts val="900"/>
              <a:buFont typeface="Arial"/>
              <a:buNone/>
            </a:pPr>
            <a:endParaRPr sz="900" b="0" i="0" u="none" strike="noStrike" cap="none">
              <a:solidFill>
                <a:schemeClr val="accent1"/>
              </a:solidFill>
              <a:latin typeface="Calibri"/>
              <a:ea typeface="Calibri"/>
              <a:cs typeface="Calibri"/>
              <a:sym typeface="Calibri"/>
            </a:endParaRPr>
          </a:p>
        </p:txBody>
      </p:sp>
      <p:sp>
        <p:nvSpPr>
          <p:cNvPr id="123" name="Google Shape;123;p24"/>
          <p:cNvSpPr/>
          <p:nvPr/>
        </p:nvSpPr>
        <p:spPr>
          <a:xfrm>
            <a:off x="6450425" y="2706185"/>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124" name="Google Shape;124;p24"/>
          <p:cNvSpPr/>
          <p:nvPr/>
        </p:nvSpPr>
        <p:spPr>
          <a:xfrm>
            <a:off x="531726" y="1106992"/>
            <a:ext cx="1852233" cy="1389175"/>
          </a:xfrm>
          <a:prstGeom prst="ellipse">
            <a:avLst/>
          </a:prstGeom>
          <a:noFill/>
          <a:ln w="9525" cap="flat" cmpd="sng">
            <a:solidFill>
              <a:schemeClr val="accent2"/>
            </a:solidFill>
            <a:prstDash val="dash"/>
            <a:miter lim="8000"/>
            <a:headEnd type="none" w="sm" len="sm"/>
            <a:tailEnd type="none" w="sm" len="sm"/>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rgbClr val="A7A7A7"/>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125" name="Google Shape;125;p24"/>
          <p:cNvSpPr>
            <a:spLocks noGrp="1"/>
          </p:cNvSpPr>
          <p:nvPr>
            <p:ph type="pic" idx="2"/>
          </p:nvPr>
        </p:nvSpPr>
        <p:spPr>
          <a:xfrm>
            <a:off x="598306" y="1156927"/>
            <a:ext cx="1719072" cy="1289304"/>
          </a:xfrm>
          <a:prstGeom prst="ellipse">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
        <p:nvSpPr>
          <p:cNvPr id="126" name="Google Shape;126;p24"/>
          <p:cNvSpPr>
            <a:spLocks noGrp="1"/>
          </p:cNvSpPr>
          <p:nvPr>
            <p:ph type="pic" idx="3"/>
          </p:nvPr>
        </p:nvSpPr>
        <p:spPr>
          <a:xfrm>
            <a:off x="6517005" y="2756120"/>
            <a:ext cx="1719072" cy="1289304"/>
          </a:xfrm>
          <a:prstGeom prst="ellipse">
            <a:avLst/>
          </a:prstGeom>
          <a:noFill/>
          <a:ln>
            <a:noFill/>
          </a:ln>
        </p:spPr>
        <p:txBody>
          <a:bodyPr spcFirstLastPara="1" wrap="square" lIns="91425" tIns="91425" rIns="91425" bIns="91425" anchor="ctr" anchorCtr="0">
            <a:noAutofit/>
          </a:bodyPr>
          <a:lstStyle>
            <a:lvl1pPr lvl="0">
              <a:spcBef>
                <a:spcPts val="0"/>
              </a:spcBef>
              <a:spcAft>
                <a:spcPts val="0"/>
              </a:spcAft>
              <a:buNone/>
              <a:defRPr/>
            </a:lvl1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mpty background alt footer">
  <p:cSld name="empty background alt footer">
    <p:bg>
      <p:bgPr>
        <a:solidFill>
          <a:srgbClr val="FFFFFF"/>
        </a:solidFill>
        <a:effectLst/>
      </p:bgPr>
    </p:bg>
    <p:spTree>
      <p:nvGrpSpPr>
        <p:cNvPr id="1" name="Shape 127"/>
        <p:cNvGrpSpPr/>
        <p:nvPr/>
      </p:nvGrpSpPr>
      <p:grpSpPr>
        <a:xfrm>
          <a:off x="0" y="0"/>
          <a:ext cx="0" cy="0"/>
          <a:chOff x="0" y="0"/>
          <a:chExt cx="0" cy="0"/>
        </a:xfrm>
      </p:grpSpPr>
      <p:sp>
        <p:nvSpPr>
          <p:cNvPr id="128" name="Google Shape;128;p25"/>
          <p:cNvSpPr/>
          <p:nvPr/>
        </p:nvSpPr>
        <p:spPr>
          <a:xfrm>
            <a:off x="-11706" y="-482447"/>
            <a:ext cx="9167411" cy="610839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pic>
        <p:nvPicPr>
          <p:cNvPr id="129" name="Google Shape;129;p25" descr="VT-grid-02.png"/>
          <p:cNvPicPr preferRelativeResize="0"/>
          <p:nvPr/>
        </p:nvPicPr>
        <p:blipFill rotWithShape="1">
          <a:blip r:embed="rId2">
            <a:alphaModFix/>
          </a:blip>
          <a:srcRect/>
          <a:stretch/>
        </p:blipFill>
        <p:spPr>
          <a:xfrm>
            <a:off x="3208705" y="4630516"/>
            <a:ext cx="7950605" cy="514350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ight side photo">
  <p:cSld name="right side photo">
    <p:bg>
      <p:bgPr>
        <a:solidFill>
          <a:srgbClr val="FFFFFF"/>
        </a:solidFill>
        <a:effectLst/>
      </p:bgPr>
    </p:bg>
    <p:spTree>
      <p:nvGrpSpPr>
        <p:cNvPr id="1" name="Shape 130"/>
        <p:cNvGrpSpPr/>
        <p:nvPr/>
      </p:nvGrpSpPr>
      <p:grpSpPr>
        <a:xfrm>
          <a:off x="0" y="0"/>
          <a:ext cx="0" cy="0"/>
          <a:chOff x="0" y="0"/>
          <a:chExt cx="0" cy="0"/>
        </a:xfrm>
      </p:grpSpPr>
      <p:sp>
        <p:nvSpPr>
          <p:cNvPr id="131" name="Google Shape;131;p26"/>
          <p:cNvSpPr>
            <a:spLocks noGrp="1"/>
          </p:cNvSpPr>
          <p:nvPr>
            <p:ph type="pic" idx="2"/>
          </p:nvPr>
        </p:nvSpPr>
        <p:spPr>
          <a:xfrm>
            <a:off x="4572000" y="0"/>
            <a:ext cx="4572000" cy="514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1pPr>
            <a:lvl2pPr marR="0" lvl="1"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2pPr>
            <a:lvl3pPr marR="0" lvl="2"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3pPr>
            <a:lvl4pPr marR="0" lvl="3"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4pPr>
            <a:lvl5pPr marR="0" lvl="4"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5pPr>
            <a:lvl6pPr marR="0" lvl="5"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6pPr>
            <a:lvl7pPr marR="0" lvl="6"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7pPr>
            <a:lvl8pPr marR="0" lvl="7"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8pPr>
            <a:lvl9pPr marR="0" lvl="8" algn="l" rtl="0">
              <a:lnSpc>
                <a:spcPct val="90000"/>
              </a:lnSpc>
              <a:spcBef>
                <a:spcPts val="750"/>
              </a:spcBef>
              <a:spcAft>
                <a:spcPts val="0"/>
              </a:spcAft>
              <a:buClr>
                <a:schemeClr val="accent1"/>
              </a:buClr>
              <a:buSzPts val="2100"/>
              <a:buFont typeface="Arial"/>
              <a:buChar char="•"/>
              <a:defRPr sz="2100" b="0" i="0" u="none" strike="noStrike" cap="none">
                <a:solidFill>
                  <a:schemeClr val="accent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2"/>
        <p:cNvGrpSpPr/>
        <p:nvPr/>
      </p:nvGrpSpPr>
      <p:grpSpPr>
        <a:xfrm>
          <a:off x="0" y="0"/>
          <a:ext cx="0" cy="0"/>
          <a:chOff x="0" y="0"/>
          <a:chExt cx="0" cy="0"/>
        </a:xfrm>
      </p:grpSpPr>
      <p:sp>
        <p:nvSpPr>
          <p:cNvPr id="133" name="Google Shape;133;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4" name="Google Shape;134;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5" name="Google Shape;135;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36" name="Google Shape;136;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9" name="Google Shape;139;p2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0" name="Google Shape;140;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5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hyperlink" Target="http://www.youtube.com/watch?v=h320G7rb_fc"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ubicl.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hyperlink" Target="https://hubicl.org/members/1048/collections/coil-collaborative-online-intercultural-learning-aka-globally-connected-teaching-and-learning-aka-international-virtual-education?_ga=2.40535787.85697886.1587136821-1120214049.1580496766" TargetMode="External"/><Relationship Id="rId3" Type="http://schemas.openxmlformats.org/officeDocument/2006/relationships/hyperlink" Target="https://hubicl.org/members/1763/collections/research-on-virtual-intercultural-learning?_ga=2.20737777.85697886.1587136821-1120214049.1580496766" TargetMode="External"/><Relationship Id="rId7" Type="http://schemas.openxmlformats.org/officeDocument/2006/relationships/hyperlink" Target="https://hubicl.org/members/1046/collections/on-line-intercultural-learning-curriculum-resources?_ga=2.42091116.85697886.1587136821-1120214049.1580496766" TargetMode="External"/><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hubicl.org/members/1005/collections/virtual-exchange--summer-2020-ideas-and-resources" TargetMode="External"/><Relationship Id="rId11" Type="http://schemas.openxmlformats.org/officeDocument/2006/relationships/hyperlink" Target="https://hubicl.org/" TargetMode="External"/><Relationship Id="rId5" Type="http://schemas.openxmlformats.org/officeDocument/2006/relationships/hyperlink" Target="https://hubicl.org/members/1005/collections/domestic-and-international-responses-to-covid-19" TargetMode="External"/><Relationship Id="rId10" Type="http://schemas.openxmlformats.org/officeDocument/2006/relationships/hyperlink" Target="https://hubicl.org/members/1046/collections/say-their-names-collection-training--assessments-for-equity-inclusion--social-change" TargetMode="External"/><Relationship Id="rId4" Type="http://schemas.openxmlformats.org/officeDocument/2006/relationships/hyperlink" Target="https://hubicl.org/members/1005/collections/tools-for-distance-learning" TargetMode="External"/><Relationship Id="rId9" Type="http://schemas.openxmlformats.org/officeDocument/2006/relationships/hyperlink" Target="https://hubicl.org/members/1099/collections/cilmar-recommended-resources-for-addressing-systemic-racism?_ga=2.151458480.861614050.1592249100-1120214049.158049676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hyperlink" Target="http://www.youtube.com/watch?v=yJrKi7EmZz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www.futurelearn.com/courses/develop-cultural-intelligence" TargetMode="External"/><Relationship Id="rId4" Type="http://schemas.openxmlformats.org/officeDocument/2006/relationships/hyperlink" Target="https://afs.org/certificat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https://afs.org/certificate/gcc-at-home/" TargetMode="External"/><Relationship Id="rId4" Type="http://schemas.openxmlformats.org/officeDocument/2006/relationships/hyperlink" Target="https://afs.org/certifica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studyabroadassociation.com/virtual-study-abroad/"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docs.google.com/spreadsheets/d/1it2iaw_h29lIftRfsvUaoW5HbptTkMioN-i4RtUTxEM/edit" TargetMode="External"/><Relationship Id="rId5" Type="http://schemas.openxmlformats.org/officeDocument/2006/relationships/hyperlink" Target="https://apiabroad.com/virtual-summer-programs/" TargetMode="External"/><Relationship Id="rId4" Type="http://schemas.openxmlformats.org/officeDocument/2006/relationships/hyperlink" Target="https://studyabroad.arcadia.edu/find-a-program/virtual-europ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hyperlink" Target="mailto:tlos@vt.edu" TargetMode="External"/><Relationship Id="rId4" Type="http://schemas.openxmlformats.org/officeDocument/2006/relationships/hyperlink" Target="mailto:teaching@vt.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mailto:kirstend@vt.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https://forumea.org/training-events/webinars/" TargetMode="External"/><Relationship Id="rId3" Type="http://schemas.openxmlformats.org/officeDocument/2006/relationships/image" Target="../media/image2.png"/><Relationship Id="rId7" Type="http://schemas.openxmlformats.org/officeDocument/2006/relationships/hyperlink" Target="https://www.purdue.edu/IPPU/CILMAR/learning/virtualicl/"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hyperlink" Target="http://coil.suny.edu/index.php/coil-partnerships" TargetMode="External"/><Relationship Id="rId11" Type="http://schemas.openxmlformats.org/officeDocument/2006/relationships/hyperlink" Target="https://www.globaleducation.vt.edu/Students0/Outbound/Beforedeparture/programtypes/exchanges/VTPartners.html" TargetMode="External"/><Relationship Id="rId5" Type="http://schemas.openxmlformats.org/officeDocument/2006/relationships/hyperlink" Target="https://innovate.suny.edu/introtocoil/" TargetMode="External"/><Relationship Id="rId10" Type="http://schemas.openxmlformats.org/officeDocument/2006/relationships/hyperlink" Target="https://www.aacu.org/resources/global-learning" TargetMode="External"/><Relationship Id="rId4" Type="http://schemas.openxmlformats.org/officeDocument/2006/relationships/hyperlink" Target="https://forumea.org/resources/guidelines/virtual-exchanges-and-global-learning-online/" TargetMode="External"/><Relationship Id="rId9" Type="http://schemas.openxmlformats.org/officeDocument/2006/relationships/hyperlink" Target="https://www.stevensinitiativ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o.usembassy.gov/funding-opportunity-leaders-for-change-virtual-exchange-program/"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hyperlink" Target="https://www.stevensinitiative.org/pandemic-response-2020/" TargetMode="External"/><Relationship Id="rId5" Type="http://schemas.openxmlformats.org/officeDocument/2006/relationships/hyperlink" Target="https://www.pathways.prov.vt.edu/professional-development/grants.html" TargetMode="External"/><Relationship Id="rId4" Type="http://schemas.openxmlformats.org/officeDocument/2006/relationships/hyperlink" Target="https://teaching.vt.edu/grantsandawards/grants.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hyperlink" Target="https://www.globaleducation.vt.edu/Students0/Global@HomeResources.html" TargetMode="External"/><Relationship Id="rId4" Type="http://schemas.openxmlformats.org/officeDocument/2006/relationships/hyperlink" Target="https://www.globaleducation.vt.edu/Faculty/Trainings/GlobalHome.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hyperlink" Target="http://www.youtube.com/watch?v=HttgP-Doxr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hyperlink" Target="http://www.youtube.com/watch?v=1jRjsMCfU4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4"/>
        <p:cNvGrpSpPr/>
        <p:nvPr/>
      </p:nvGrpSpPr>
      <p:grpSpPr>
        <a:xfrm>
          <a:off x="0" y="0"/>
          <a:ext cx="0" cy="0"/>
          <a:chOff x="0" y="0"/>
          <a:chExt cx="0" cy="0"/>
        </a:xfrm>
      </p:grpSpPr>
      <p:pic>
        <p:nvPicPr>
          <p:cNvPr id="145" name="Google Shape;145;p29" descr="computer on desk"/>
          <p:cNvPicPr preferRelativeResize="0"/>
          <p:nvPr/>
        </p:nvPicPr>
        <p:blipFill rotWithShape="1">
          <a:blip r:embed="rId3">
            <a:alphaModFix/>
          </a:blip>
          <a:srcRect/>
          <a:stretch/>
        </p:blipFill>
        <p:spPr>
          <a:xfrm>
            <a:off x="109975" y="21425"/>
            <a:ext cx="8922476" cy="2668600"/>
          </a:xfrm>
          <a:prstGeom prst="rect">
            <a:avLst/>
          </a:prstGeom>
          <a:noFill/>
          <a:ln>
            <a:noFill/>
          </a:ln>
        </p:spPr>
      </p:pic>
      <p:sp>
        <p:nvSpPr>
          <p:cNvPr id="146" name="Google Shape;146;p29"/>
          <p:cNvSpPr/>
          <p:nvPr/>
        </p:nvSpPr>
        <p:spPr>
          <a:xfrm>
            <a:off x="123050" y="2817625"/>
            <a:ext cx="8909400" cy="2188800"/>
          </a:xfrm>
          <a:prstGeom prst="rect">
            <a:avLst/>
          </a:prstGeom>
          <a:solidFill>
            <a:schemeClr val="dk1">
              <a:alpha val="89800"/>
            </a:schemeClr>
          </a:solidFill>
          <a:ln>
            <a:noFill/>
          </a:ln>
        </p:spPr>
        <p:txBody>
          <a:bodyPr spcFirstLastPara="1" wrap="square" lIns="34275" tIns="45700" rIns="34275" bIns="45700" anchor="ctr"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147" name="Google Shape;147;p29"/>
          <p:cNvSpPr/>
          <p:nvPr/>
        </p:nvSpPr>
        <p:spPr>
          <a:xfrm>
            <a:off x="1705842" y="2619607"/>
            <a:ext cx="5743800" cy="824700"/>
          </a:xfrm>
          <a:prstGeom prst="rect">
            <a:avLst/>
          </a:prstGeom>
          <a:noFill/>
          <a:ln>
            <a:noFill/>
          </a:ln>
        </p:spPr>
        <p:txBody>
          <a:bodyPr spcFirstLastPara="1" wrap="square" lIns="34275" tIns="45700" rIns="34275" bIns="45700" anchor="b" anchorCtr="0">
            <a:noAutofit/>
          </a:bodyPr>
          <a:lstStyle/>
          <a:p>
            <a:pPr marL="0" marR="0" lvl="0" indent="0" algn="ctr" rtl="0">
              <a:lnSpc>
                <a:spcPct val="90000"/>
              </a:lnSpc>
              <a:spcBef>
                <a:spcPts val="0"/>
              </a:spcBef>
              <a:spcAft>
                <a:spcPts val="0"/>
              </a:spcAft>
              <a:buClr>
                <a:srgbClr val="F8F9FA"/>
              </a:buClr>
              <a:buSzPts val="4050"/>
              <a:buFont typeface="Arial"/>
              <a:buNone/>
            </a:pPr>
            <a:r>
              <a:rPr lang="en" sz="3650">
                <a:solidFill>
                  <a:srgbClr val="FFFFFF"/>
                </a:solidFill>
              </a:rPr>
              <a:t>Webinar Reminders</a:t>
            </a:r>
            <a:endParaRPr sz="3650" b="0" i="0" u="none" strike="noStrike" cap="none">
              <a:solidFill>
                <a:srgbClr val="FFFFFF"/>
              </a:solidFill>
              <a:latin typeface="Arial"/>
              <a:ea typeface="Arial"/>
              <a:cs typeface="Arial"/>
              <a:sym typeface="Arial"/>
            </a:endParaRPr>
          </a:p>
        </p:txBody>
      </p:sp>
      <p:sp>
        <p:nvSpPr>
          <p:cNvPr id="148" name="Google Shape;148;p29"/>
          <p:cNvSpPr/>
          <p:nvPr/>
        </p:nvSpPr>
        <p:spPr>
          <a:xfrm>
            <a:off x="224625" y="3501575"/>
            <a:ext cx="4254300" cy="1455300"/>
          </a:xfrm>
          <a:prstGeom prst="rect">
            <a:avLst/>
          </a:prstGeom>
          <a:noFill/>
          <a:ln>
            <a:noFill/>
          </a:ln>
        </p:spPr>
        <p:txBody>
          <a:bodyPr spcFirstLastPara="1" wrap="square" lIns="34275" tIns="45700" rIns="34275" bIns="45700" anchor="t" anchorCtr="0">
            <a:noAutofit/>
          </a:bodyPr>
          <a:lstStyle/>
          <a:p>
            <a:pPr marL="457200" lvl="0" indent="-317500" algn="l" rtl="0">
              <a:lnSpc>
                <a:spcPct val="115000"/>
              </a:lnSpc>
              <a:spcBef>
                <a:spcPts val="0"/>
              </a:spcBef>
              <a:spcAft>
                <a:spcPts val="0"/>
              </a:spcAft>
              <a:buClr>
                <a:srgbClr val="FFFFFF"/>
              </a:buClr>
              <a:buSzPts val="1400"/>
              <a:buChar char="-"/>
            </a:pPr>
            <a:r>
              <a:rPr lang="en" sz="1300" b="1" u="sng">
                <a:solidFill>
                  <a:srgbClr val="FFFFFF"/>
                </a:solidFill>
              </a:rPr>
              <a:t>Stay muted:</a:t>
            </a:r>
            <a:r>
              <a:rPr lang="en" sz="1300" b="1">
                <a:solidFill>
                  <a:srgbClr val="FFFFFF"/>
                </a:solidFill>
              </a:rPr>
              <a:t> Please remain muted unless presenting </a:t>
            </a:r>
            <a:endParaRPr sz="1300" b="1">
              <a:solidFill>
                <a:srgbClr val="FFFFFF"/>
              </a:solidFill>
            </a:endParaRPr>
          </a:p>
          <a:p>
            <a:pPr marL="457200" lvl="0" indent="-311150" algn="l" rtl="0">
              <a:lnSpc>
                <a:spcPct val="115000"/>
              </a:lnSpc>
              <a:spcBef>
                <a:spcPts val="0"/>
              </a:spcBef>
              <a:spcAft>
                <a:spcPts val="0"/>
              </a:spcAft>
              <a:buClr>
                <a:schemeClr val="lt1"/>
              </a:buClr>
              <a:buSzPts val="1300"/>
              <a:buChar char="-"/>
            </a:pPr>
            <a:r>
              <a:rPr lang="en" sz="1300" b="1" u="sng">
                <a:solidFill>
                  <a:schemeClr val="lt1"/>
                </a:solidFill>
              </a:rPr>
              <a:t>Format:</a:t>
            </a:r>
            <a:r>
              <a:rPr lang="en" sz="1300" b="1">
                <a:solidFill>
                  <a:schemeClr val="lt1"/>
                </a:solidFill>
              </a:rPr>
              <a:t> 1.5 hours of webinar content with 30 minutes for Q&amp;A and discussion</a:t>
            </a:r>
            <a:endParaRPr sz="1300" b="1">
              <a:solidFill>
                <a:schemeClr val="lt1"/>
              </a:solidFill>
            </a:endParaRPr>
          </a:p>
          <a:p>
            <a:pPr marL="457200" lvl="0" indent="-311150" algn="l" rtl="0">
              <a:lnSpc>
                <a:spcPct val="115000"/>
              </a:lnSpc>
              <a:spcBef>
                <a:spcPts val="0"/>
              </a:spcBef>
              <a:spcAft>
                <a:spcPts val="0"/>
              </a:spcAft>
              <a:buClr>
                <a:schemeClr val="lt1"/>
              </a:buClr>
              <a:buSzPts val="1300"/>
              <a:buChar char="-"/>
            </a:pPr>
            <a:r>
              <a:rPr lang="en" sz="1300" b="1" u="sng">
                <a:solidFill>
                  <a:schemeClr val="lt1"/>
                </a:solidFill>
              </a:rPr>
              <a:t>Questions:</a:t>
            </a:r>
            <a:r>
              <a:rPr lang="en" sz="1300" b="1">
                <a:solidFill>
                  <a:schemeClr val="lt1"/>
                </a:solidFill>
              </a:rPr>
              <a:t> Submit questions or comments using the chat box</a:t>
            </a:r>
            <a:endParaRPr sz="1300" b="1">
              <a:solidFill>
                <a:schemeClr val="lt1"/>
              </a:solidFill>
            </a:endParaRPr>
          </a:p>
        </p:txBody>
      </p:sp>
      <p:pic>
        <p:nvPicPr>
          <p:cNvPr id="149" name="Google Shape;149;p29"/>
          <p:cNvPicPr preferRelativeResize="0"/>
          <p:nvPr/>
        </p:nvPicPr>
        <p:blipFill rotWithShape="1">
          <a:blip r:embed="rId4">
            <a:alphaModFix/>
          </a:blip>
          <a:srcRect/>
          <a:stretch/>
        </p:blipFill>
        <p:spPr>
          <a:xfrm>
            <a:off x="7566561" y="112638"/>
            <a:ext cx="1465898" cy="771525"/>
          </a:xfrm>
          <a:prstGeom prst="rect">
            <a:avLst/>
          </a:prstGeom>
          <a:noFill/>
          <a:ln>
            <a:noFill/>
          </a:ln>
        </p:spPr>
      </p:pic>
      <p:sp>
        <p:nvSpPr>
          <p:cNvPr id="150" name="Google Shape;150;p29"/>
          <p:cNvSpPr/>
          <p:nvPr/>
        </p:nvSpPr>
        <p:spPr>
          <a:xfrm>
            <a:off x="4635800" y="3501575"/>
            <a:ext cx="4021500" cy="1455300"/>
          </a:xfrm>
          <a:prstGeom prst="rect">
            <a:avLst/>
          </a:prstGeom>
          <a:noFill/>
          <a:ln>
            <a:noFill/>
          </a:ln>
        </p:spPr>
        <p:txBody>
          <a:bodyPr spcFirstLastPara="1" wrap="square" lIns="34275" tIns="45700" rIns="34275" bIns="45700" anchor="t" anchorCtr="0">
            <a:noAutofit/>
          </a:bodyPr>
          <a:lstStyle/>
          <a:p>
            <a:pPr marL="457200" lvl="0" indent="-317500" algn="l" rtl="0">
              <a:lnSpc>
                <a:spcPct val="115000"/>
              </a:lnSpc>
              <a:spcBef>
                <a:spcPts val="0"/>
              </a:spcBef>
              <a:spcAft>
                <a:spcPts val="0"/>
              </a:spcAft>
              <a:buClr>
                <a:schemeClr val="lt1"/>
              </a:buClr>
              <a:buSzPts val="1400"/>
              <a:buChar char="-"/>
            </a:pPr>
            <a:r>
              <a:rPr lang="en" sz="1300" b="1" u="sng">
                <a:solidFill>
                  <a:srgbClr val="FFFFFF"/>
                </a:solidFill>
              </a:rPr>
              <a:t>Recording:</a:t>
            </a:r>
            <a:r>
              <a:rPr lang="en" sz="1300" b="1">
                <a:solidFill>
                  <a:srgbClr val="FFFFFF"/>
                </a:solidFill>
              </a:rPr>
              <a:t> Will be made available following the webinar</a:t>
            </a:r>
            <a:endParaRPr sz="1300" b="1">
              <a:solidFill>
                <a:srgbClr val="FFFFFF"/>
              </a:solidFill>
            </a:endParaRPr>
          </a:p>
          <a:p>
            <a:pPr marL="457200" lvl="0" indent="-311150" algn="l" rtl="0">
              <a:lnSpc>
                <a:spcPct val="115000"/>
              </a:lnSpc>
              <a:spcBef>
                <a:spcPts val="0"/>
              </a:spcBef>
              <a:spcAft>
                <a:spcPts val="0"/>
              </a:spcAft>
              <a:buClr>
                <a:srgbClr val="FFFFFF"/>
              </a:buClr>
              <a:buSzPts val="1300"/>
              <a:buChar char="-"/>
            </a:pPr>
            <a:r>
              <a:rPr lang="en" sz="1300" b="1" u="sng">
                <a:solidFill>
                  <a:srgbClr val="FFFFFF"/>
                </a:solidFill>
              </a:rPr>
              <a:t>Resources:</a:t>
            </a:r>
            <a:r>
              <a:rPr lang="en" sz="1300" b="1">
                <a:solidFill>
                  <a:srgbClr val="FFFFFF"/>
                </a:solidFill>
              </a:rPr>
              <a:t> Visit the Global Education website for access to resources mentioned</a:t>
            </a:r>
            <a:endParaRPr sz="1300"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p:nvPr/>
        </p:nvSpPr>
        <p:spPr>
          <a:xfrm>
            <a:off x="686924" y="512597"/>
            <a:ext cx="7772400" cy="4114800"/>
          </a:xfrm>
          <a:prstGeom prst="rect">
            <a:avLst/>
          </a:prstGeom>
          <a:solidFill>
            <a:schemeClr val="lt1"/>
          </a:solid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2"/>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253" name="Google Shape;253;p38"/>
          <p:cNvCxnSpPr/>
          <p:nvPr/>
        </p:nvCxnSpPr>
        <p:spPr>
          <a:xfrm flipH="1">
            <a:off x="4690057" y="1910217"/>
            <a:ext cx="1" cy="1319560"/>
          </a:xfrm>
          <a:prstGeom prst="straightConnector1">
            <a:avLst/>
          </a:prstGeom>
          <a:noFill/>
          <a:ln w="9525" cap="flat" cmpd="sng">
            <a:solidFill>
              <a:schemeClr val="accent3"/>
            </a:solidFill>
            <a:prstDash val="dash"/>
            <a:miter lim="8000"/>
            <a:headEnd type="none" w="sm" len="sm"/>
            <a:tailEnd type="none" w="sm" len="sm"/>
          </a:ln>
        </p:spPr>
      </p:cxnSp>
      <p:grpSp>
        <p:nvGrpSpPr>
          <p:cNvPr id="254" name="Google Shape;254;p38"/>
          <p:cNvGrpSpPr/>
          <p:nvPr/>
        </p:nvGrpSpPr>
        <p:grpSpPr>
          <a:xfrm>
            <a:off x="1093178" y="1831385"/>
            <a:ext cx="3264910" cy="1659005"/>
            <a:chOff x="1457569" y="2093829"/>
            <a:chExt cx="4353213" cy="2949343"/>
          </a:xfrm>
        </p:grpSpPr>
        <p:sp>
          <p:nvSpPr>
            <p:cNvPr id="255" name="Google Shape;255;p38"/>
            <p:cNvSpPr/>
            <p:nvPr/>
          </p:nvSpPr>
          <p:spPr>
            <a:xfrm>
              <a:off x="1683088" y="2319348"/>
              <a:ext cx="4127694" cy="2723824"/>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r>
                <a:rPr lang="en" sz="1800" b="1" i="0" u="none" strike="noStrike" cap="none">
                  <a:solidFill>
                    <a:schemeClr val="accent1"/>
                  </a:solidFill>
                  <a:latin typeface="Calibri"/>
                  <a:ea typeface="Calibri"/>
                  <a:cs typeface="Calibri"/>
                  <a:sym typeface="Calibri"/>
                </a:rPr>
                <a:t>Herbert Bruce, Food Science and Technology</a:t>
              </a:r>
              <a:endParaRPr/>
            </a:p>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Applied Malting and Brewing Science; Study abroad with TU Munich; First Year Experience</a:t>
              </a:r>
              <a:endParaRPr sz="1875" b="0" i="0" u="none" strike="noStrike" cap="none">
                <a:solidFill>
                  <a:schemeClr val="dk1"/>
                </a:solidFill>
                <a:latin typeface="Arial"/>
                <a:ea typeface="Arial"/>
                <a:cs typeface="Arial"/>
                <a:sym typeface="Arial"/>
              </a:endParaRPr>
            </a:p>
          </p:txBody>
        </p:sp>
        <p:pic>
          <p:nvPicPr>
            <p:cNvPr id="256" name="Google Shape;256;p38" descr="pasted-image.pdf"/>
            <p:cNvPicPr preferRelativeResize="0"/>
            <p:nvPr/>
          </p:nvPicPr>
          <p:blipFill rotWithShape="1">
            <a:blip r:embed="rId3">
              <a:alphaModFix/>
            </a:blip>
            <a:srcRect/>
            <a:stretch/>
          </p:blipFill>
          <p:spPr>
            <a:xfrm>
              <a:off x="1457569" y="2093829"/>
              <a:ext cx="225519" cy="225519"/>
            </a:xfrm>
            <a:prstGeom prst="rect">
              <a:avLst/>
            </a:prstGeom>
            <a:noFill/>
            <a:ln>
              <a:noFill/>
            </a:ln>
          </p:spPr>
        </p:pic>
      </p:grpSp>
      <p:sp>
        <p:nvSpPr>
          <p:cNvPr id="257" name="Google Shape;257;p38"/>
          <p:cNvSpPr/>
          <p:nvPr/>
        </p:nvSpPr>
        <p:spPr>
          <a:xfrm>
            <a:off x="5022028" y="2428148"/>
            <a:ext cx="3158360" cy="285655"/>
          </a:xfrm>
          <a:prstGeom prst="rect">
            <a:avLst/>
          </a:prstGeom>
          <a:noFill/>
          <a:ln>
            <a:noFill/>
          </a:ln>
        </p:spPr>
        <p:txBody>
          <a:bodyPr spcFirstLastPara="1" wrap="square" lIns="34275" tIns="45700" rIns="34275" bIns="45700" anchor="ctr" anchorCtr="0">
            <a:noAutofit/>
          </a:bodyPr>
          <a:lstStyle/>
          <a:p>
            <a:pPr marL="214313" marR="0" lvl="0" indent="-130969" algn="l" rtl="0">
              <a:lnSpc>
                <a:spcPct val="100000"/>
              </a:lnSpc>
              <a:spcBef>
                <a:spcPts val="0"/>
              </a:spcBef>
              <a:spcAft>
                <a:spcPts val="0"/>
              </a:spcAft>
              <a:buClr>
                <a:srgbClr val="585C5E"/>
              </a:buClr>
              <a:buSzPts val="1313"/>
              <a:buFont typeface="Noto Sans Symbols"/>
              <a:buNone/>
            </a:pPr>
            <a:endParaRPr sz="1875" b="0" i="0" u="none" strike="noStrike" cap="none">
              <a:solidFill>
                <a:schemeClr val="dk2"/>
              </a:solidFill>
              <a:latin typeface="Crimson Text"/>
              <a:ea typeface="Crimson Text"/>
              <a:cs typeface="Crimson Text"/>
              <a:sym typeface="Crimson Text"/>
            </a:endParaRPr>
          </a:p>
        </p:txBody>
      </p:sp>
      <p:cxnSp>
        <p:nvCxnSpPr>
          <p:cNvPr id="258" name="Google Shape;258;p38"/>
          <p:cNvCxnSpPr/>
          <p:nvPr/>
        </p:nvCxnSpPr>
        <p:spPr>
          <a:xfrm>
            <a:off x="459448" y="-309813"/>
            <a:ext cx="0" cy="5763127"/>
          </a:xfrm>
          <a:prstGeom prst="straightConnector1">
            <a:avLst/>
          </a:prstGeom>
          <a:noFill/>
          <a:ln w="9525" cap="flat" cmpd="sng">
            <a:solidFill>
              <a:schemeClr val="lt2"/>
            </a:solidFill>
            <a:prstDash val="dash"/>
            <a:miter lim="8000"/>
            <a:headEnd type="none" w="sm" len="sm"/>
            <a:tailEnd type="none" w="sm" len="sm"/>
          </a:ln>
        </p:spPr>
      </p:cxnSp>
      <p:cxnSp>
        <p:nvCxnSpPr>
          <p:cNvPr id="259" name="Google Shape;259;p38"/>
          <p:cNvCxnSpPr/>
          <p:nvPr/>
        </p:nvCxnSpPr>
        <p:spPr>
          <a:xfrm>
            <a:off x="8686800" y="-309813"/>
            <a:ext cx="0" cy="5763127"/>
          </a:xfrm>
          <a:prstGeom prst="straightConnector1">
            <a:avLst/>
          </a:prstGeom>
          <a:noFill/>
          <a:ln w="9525" cap="flat" cmpd="sng">
            <a:solidFill>
              <a:schemeClr val="lt2"/>
            </a:solidFill>
            <a:prstDash val="dash"/>
            <a:miter lim="8000"/>
            <a:headEnd type="none" w="sm" len="sm"/>
            <a:tailEnd type="none" w="sm" len="sm"/>
          </a:ln>
        </p:spPr>
      </p:cxnSp>
      <p:cxnSp>
        <p:nvCxnSpPr>
          <p:cNvPr id="260" name="Google Shape;260;p38"/>
          <p:cNvCxnSpPr/>
          <p:nvPr/>
        </p:nvCxnSpPr>
        <p:spPr>
          <a:xfrm>
            <a:off x="4572000" y="-4411288"/>
            <a:ext cx="0" cy="9508376"/>
          </a:xfrm>
          <a:prstGeom prst="straightConnector1">
            <a:avLst/>
          </a:prstGeom>
          <a:noFill/>
          <a:ln w="9525" cap="flat" cmpd="sng">
            <a:solidFill>
              <a:schemeClr val="lt2"/>
            </a:solidFill>
            <a:prstDash val="dash"/>
            <a:miter lim="8000"/>
            <a:headEnd type="none" w="sm" len="sm"/>
            <a:tailEnd type="none" w="sm" len="sm"/>
          </a:ln>
        </p:spPr>
      </p:cxnSp>
      <p:cxnSp>
        <p:nvCxnSpPr>
          <p:cNvPr id="261" name="Google Shape;261;p38"/>
          <p:cNvCxnSpPr/>
          <p:nvPr/>
        </p:nvCxnSpPr>
        <p:spPr>
          <a:xfrm>
            <a:off x="4572000" y="46412"/>
            <a:ext cx="0" cy="9508376"/>
          </a:xfrm>
          <a:prstGeom prst="straightConnector1">
            <a:avLst/>
          </a:prstGeom>
          <a:noFill/>
          <a:ln w="9525" cap="flat" cmpd="sng">
            <a:solidFill>
              <a:schemeClr val="lt2"/>
            </a:solidFill>
            <a:prstDash val="dash"/>
            <a:miter lim="8000"/>
            <a:headEnd type="none" w="sm" len="sm"/>
            <a:tailEnd type="none" w="sm" len="sm"/>
          </a:ln>
        </p:spPr>
      </p:cxnSp>
      <p:pic>
        <p:nvPicPr>
          <p:cNvPr id="262" name="Google Shape;262;p38" title="Global @ Home with Herbert Bruce">
            <a:hlinkClick r:id="rId4"/>
          </p:cNvPr>
          <p:cNvPicPr preferRelativeResize="0"/>
          <p:nvPr/>
        </p:nvPicPr>
        <p:blipFill>
          <a:blip r:embed="rId5">
            <a:alphaModFix/>
          </a:blip>
          <a:stretch>
            <a:fillRect/>
          </a:stretch>
        </p:blipFill>
        <p:spPr>
          <a:xfrm>
            <a:off x="4412125" y="857250"/>
            <a:ext cx="4572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6"/>
        <p:cNvGrpSpPr/>
        <p:nvPr/>
      </p:nvGrpSpPr>
      <p:grpSpPr>
        <a:xfrm>
          <a:off x="0" y="0"/>
          <a:ext cx="0" cy="0"/>
          <a:chOff x="0" y="0"/>
          <a:chExt cx="0" cy="0"/>
        </a:xfrm>
      </p:grpSpPr>
      <p:sp>
        <p:nvSpPr>
          <p:cNvPr id="267" name="Google Shape;267;p39"/>
          <p:cNvSpPr>
            <a:spLocks noGrp="1"/>
          </p:cNvSpPr>
          <p:nvPr>
            <p:ph type="pic" idx="2"/>
          </p:nvPr>
        </p:nvSpPr>
        <p:spPr>
          <a:xfrm>
            <a:off x="713720" y="1029950"/>
            <a:ext cx="4414539" cy="294769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endParaRPr/>
          </a:p>
        </p:txBody>
      </p:sp>
      <p:grpSp>
        <p:nvGrpSpPr>
          <p:cNvPr id="268" name="Google Shape;268;p39"/>
          <p:cNvGrpSpPr/>
          <p:nvPr/>
        </p:nvGrpSpPr>
        <p:grpSpPr>
          <a:xfrm>
            <a:off x="5581018" y="772147"/>
            <a:ext cx="3311101" cy="3363795"/>
            <a:chOff x="7441358" y="160642"/>
            <a:chExt cx="4414800" cy="6236197"/>
          </a:xfrm>
        </p:grpSpPr>
        <p:sp>
          <p:nvSpPr>
            <p:cNvPr id="269" name="Google Shape;269;p39"/>
            <p:cNvSpPr/>
            <p:nvPr/>
          </p:nvSpPr>
          <p:spPr>
            <a:xfrm>
              <a:off x="7441358" y="160642"/>
              <a:ext cx="4414800" cy="26961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Embedding Intercultural Learning into a Virtual Environment</a:t>
              </a:r>
              <a:endParaRPr sz="2400" b="0" i="0" u="none" strike="noStrike" cap="none">
                <a:solidFill>
                  <a:schemeClr val="accent1"/>
                </a:solidFill>
                <a:latin typeface="Arial"/>
                <a:ea typeface="Arial"/>
                <a:cs typeface="Arial"/>
                <a:sym typeface="Arial"/>
              </a:endParaRPr>
            </a:p>
          </p:txBody>
        </p:sp>
        <p:sp>
          <p:nvSpPr>
            <p:cNvPr id="270" name="Google Shape;270;p39"/>
            <p:cNvSpPr/>
            <p:nvPr/>
          </p:nvSpPr>
          <p:spPr>
            <a:xfrm>
              <a:off x="7504925" y="3299639"/>
              <a:ext cx="3742800" cy="30972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rgbClr val="585C5E"/>
                </a:buClr>
                <a:buSzPts val="1600"/>
                <a:buFont typeface="Crimson Text"/>
                <a:buNone/>
              </a:pPr>
              <a:r>
                <a:rPr lang="en" i="0" u="none" strike="noStrike" cap="none">
                  <a:solidFill>
                    <a:srgbClr val="585C5E"/>
                  </a:solidFill>
                  <a:latin typeface="Calibri"/>
                  <a:ea typeface="Calibri"/>
                  <a:cs typeface="Calibri"/>
                  <a:sym typeface="Calibri"/>
                </a:rPr>
                <a:t>Intercultural competence is the ability to communicate and act appropriately and effectively across cultural differences.</a:t>
              </a:r>
              <a:endParaRPr i="0" u="none" strike="noStrike" cap="none">
                <a:solidFill>
                  <a:srgbClr val="585C5E"/>
                </a:solidFill>
                <a:latin typeface="Calibri"/>
                <a:ea typeface="Calibri"/>
                <a:cs typeface="Calibri"/>
                <a:sym typeface="Calibri"/>
              </a:endParaRPr>
            </a:p>
            <a:p>
              <a:pPr marL="0" marR="0" lvl="0" indent="0" algn="l" rtl="0">
                <a:lnSpc>
                  <a:spcPct val="100000"/>
                </a:lnSpc>
                <a:spcBef>
                  <a:spcPts val="0"/>
                </a:spcBef>
                <a:spcAft>
                  <a:spcPts val="0"/>
                </a:spcAft>
                <a:buClr>
                  <a:srgbClr val="585C5E"/>
                </a:buClr>
                <a:buSzPts val="2000"/>
                <a:buFont typeface="Crimson Text"/>
                <a:buNone/>
              </a:pPr>
              <a:r>
                <a:rPr lang="en" sz="2000" b="0" i="0" u="none" strike="noStrike" cap="none">
                  <a:solidFill>
                    <a:srgbClr val="585C5E"/>
                  </a:solidFill>
                  <a:latin typeface="Crimson Text"/>
                  <a:ea typeface="Crimson Text"/>
                  <a:cs typeface="Crimson Text"/>
                  <a:sym typeface="Crimson Text"/>
                </a:rPr>
                <a:t/>
              </a:r>
              <a:br>
                <a:rPr lang="en" sz="2000" b="0" i="0" u="none" strike="noStrike" cap="none">
                  <a:solidFill>
                    <a:srgbClr val="585C5E"/>
                  </a:solidFill>
                  <a:latin typeface="Crimson Text"/>
                  <a:ea typeface="Crimson Text"/>
                  <a:cs typeface="Crimson Text"/>
                  <a:sym typeface="Crimson Text"/>
                </a:rPr>
              </a:br>
              <a:r>
                <a:rPr lang="en" sz="2000" b="0" i="0" u="none" strike="noStrike" cap="none">
                  <a:solidFill>
                    <a:srgbClr val="585C5E"/>
                  </a:solidFill>
                  <a:latin typeface="Crimson Text"/>
                  <a:ea typeface="Crimson Text"/>
                  <a:cs typeface="Crimson Text"/>
                  <a:sym typeface="Crimson Text"/>
                </a:rPr>
                <a:t/>
              </a:r>
              <a:br>
                <a:rPr lang="en" sz="2000" b="0" i="0" u="none" strike="noStrike" cap="none">
                  <a:solidFill>
                    <a:srgbClr val="585C5E"/>
                  </a:solidFill>
                  <a:latin typeface="Crimson Text"/>
                  <a:ea typeface="Crimson Text"/>
                  <a:cs typeface="Crimson Text"/>
                  <a:sym typeface="Crimson Text"/>
                </a:rPr>
              </a:br>
              <a:endParaRPr sz="1875" b="0" i="0" u="none" strike="noStrike" cap="none">
                <a:solidFill>
                  <a:schemeClr val="dk2"/>
                </a:solidFill>
                <a:latin typeface="Crimson Text"/>
                <a:ea typeface="Crimson Text"/>
                <a:cs typeface="Crimson Text"/>
                <a:sym typeface="Crimson Text"/>
              </a:endParaRPr>
            </a:p>
          </p:txBody>
        </p:sp>
      </p:grpSp>
      <p:pic>
        <p:nvPicPr>
          <p:cNvPr id="271" name="Google Shape;271;p39">
            <a:hlinkClick r:id="rId3"/>
          </p:cNvPr>
          <p:cNvPicPr preferRelativeResize="0"/>
          <p:nvPr/>
        </p:nvPicPr>
        <p:blipFill rotWithShape="1">
          <a:blip r:embed="rId4">
            <a:alphaModFix/>
          </a:blip>
          <a:srcRect l="22595" t="19384" r="21956" b="6500"/>
          <a:stretch/>
        </p:blipFill>
        <p:spPr>
          <a:xfrm>
            <a:off x="713719" y="1029950"/>
            <a:ext cx="4414539" cy="30260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5"/>
        <p:cNvGrpSpPr/>
        <p:nvPr/>
      </p:nvGrpSpPr>
      <p:grpSpPr>
        <a:xfrm>
          <a:off x="0" y="0"/>
          <a:ext cx="0" cy="0"/>
          <a:chOff x="0" y="0"/>
          <a:chExt cx="0" cy="0"/>
        </a:xfrm>
      </p:grpSpPr>
      <p:sp>
        <p:nvSpPr>
          <p:cNvPr id="276" name="Google Shape;276;p40"/>
          <p:cNvSpPr>
            <a:spLocks noGrp="1"/>
          </p:cNvSpPr>
          <p:nvPr>
            <p:ph type="pic" idx="2"/>
          </p:nvPr>
        </p:nvSpPr>
        <p:spPr>
          <a:xfrm>
            <a:off x="713720" y="1029950"/>
            <a:ext cx="4414500" cy="2947800"/>
          </a:xfrm>
          <a:prstGeom prst="rect">
            <a:avLst/>
          </a:prstGeom>
          <a:noFill/>
          <a:ln>
            <a:noFill/>
          </a:ln>
        </p:spPr>
        <p:txBody>
          <a:bodyPr spcFirstLastPara="1" wrap="square" lIns="91425" tIns="45700" rIns="91425" bIns="45700" anchor="t" anchorCtr="0">
            <a:noAutofit/>
          </a:bodyPr>
          <a:lstStyle/>
          <a:p>
            <a:pPr marL="0" lvl="0" indent="0" algn="l" rtl="0">
              <a:spcBef>
                <a:spcPts val="750"/>
              </a:spcBef>
              <a:spcAft>
                <a:spcPts val="0"/>
              </a:spcAft>
              <a:buNone/>
            </a:pPr>
            <a:endParaRPr/>
          </a:p>
        </p:txBody>
      </p:sp>
      <p:grpSp>
        <p:nvGrpSpPr>
          <p:cNvPr id="277" name="Google Shape;277;p40"/>
          <p:cNvGrpSpPr/>
          <p:nvPr/>
        </p:nvGrpSpPr>
        <p:grpSpPr>
          <a:xfrm>
            <a:off x="5359009" y="772152"/>
            <a:ext cx="3636951" cy="3363756"/>
            <a:chOff x="7145703" y="160648"/>
            <a:chExt cx="4710467" cy="6236107"/>
          </a:xfrm>
        </p:grpSpPr>
        <p:sp>
          <p:nvSpPr>
            <p:cNvPr id="278" name="Google Shape;278;p40"/>
            <p:cNvSpPr/>
            <p:nvPr/>
          </p:nvSpPr>
          <p:spPr>
            <a:xfrm>
              <a:off x="7195669" y="160648"/>
              <a:ext cx="4660500" cy="11184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2400"/>
                <a:buFont typeface="Arial"/>
                <a:buNone/>
              </a:pPr>
              <a:r>
                <a:rPr lang="en" sz="2400" b="1">
                  <a:solidFill>
                    <a:schemeClr val="accent1"/>
                  </a:solidFill>
                </a:rPr>
                <a:t>HubICL Curated Collections</a:t>
              </a:r>
              <a:endParaRPr sz="2400" b="0" i="0" u="none" strike="noStrike" cap="none">
                <a:solidFill>
                  <a:schemeClr val="accent1"/>
                </a:solidFill>
                <a:latin typeface="Arial"/>
                <a:ea typeface="Arial"/>
                <a:cs typeface="Arial"/>
                <a:sym typeface="Arial"/>
              </a:endParaRPr>
            </a:p>
          </p:txBody>
        </p:sp>
        <p:sp>
          <p:nvSpPr>
            <p:cNvPr id="279" name="Google Shape;279;p40"/>
            <p:cNvSpPr/>
            <p:nvPr/>
          </p:nvSpPr>
          <p:spPr>
            <a:xfrm>
              <a:off x="7145703" y="1871854"/>
              <a:ext cx="4660500" cy="4524900"/>
            </a:xfrm>
            <a:prstGeom prst="rect">
              <a:avLst/>
            </a:prstGeom>
            <a:noFill/>
            <a:ln>
              <a:noFill/>
            </a:ln>
          </p:spPr>
          <p:txBody>
            <a:bodyPr spcFirstLastPara="1" wrap="square" lIns="34275" tIns="45700" rIns="34275" bIns="45700" anchor="t" anchorCtr="0">
              <a:noAutofit/>
            </a:bodyPr>
            <a:lstStyle/>
            <a:p>
              <a:pPr marL="457200" lvl="0" indent="-298450" algn="l" rtl="0">
                <a:lnSpc>
                  <a:spcPct val="115000"/>
                </a:lnSpc>
                <a:spcBef>
                  <a:spcPts val="0"/>
                </a:spcBef>
                <a:spcAft>
                  <a:spcPts val="0"/>
                </a:spcAft>
                <a:buClr>
                  <a:srgbClr val="000000"/>
                </a:buClr>
                <a:buSzPts val="1100"/>
                <a:buChar char="○"/>
              </a:pPr>
              <a:r>
                <a:rPr lang="en" sz="1100"/>
                <a:t>Virtual intercultural learning </a:t>
              </a:r>
              <a:r>
                <a:rPr lang="en" sz="1100" b="1" u="sng">
                  <a:hlinkClick r:id="rId3"/>
                </a:rPr>
                <a:t>research</a:t>
              </a:r>
              <a:endParaRPr sz="1100" b="1" u="sng"/>
            </a:p>
            <a:p>
              <a:pPr marL="457200" lvl="0" indent="-298450" algn="l" rtl="0">
                <a:lnSpc>
                  <a:spcPct val="115000"/>
                </a:lnSpc>
                <a:spcBef>
                  <a:spcPts val="0"/>
                </a:spcBef>
                <a:spcAft>
                  <a:spcPts val="0"/>
                </a:spcAft>
                <a:buClr>
                  <a:srgbClr val="000000"/>
                </a:buClr>
                <a:buSzPts val="1100"/>
                <a:buChar char="○"/>
              </a:pPr>
              <a:r>
                <a:rPr lang="en" sz="1100"/>
                <a:t>Distance learning </a:t>
              </a:r>
              <a:r>
                <a:rPr lang="en" sz="1100" b="1" u="sng">
                  <a:hlinkClick r:id="rId4"/>
                </a:rPr>
                <a:t>tools</a:t>
              </a:r>
              <a:endParaRPr sz="1100" b="1" u="sng"/>
            </a:p>
            <a:p>
              <a:pPr marL="457200" lvl="0" indent="-298450" algn="l" rtl="0">
                <a:lnSpc>
                  <a:spcPct val="115000"/>
                </a:lnSpc>
                <a:spcBef>
                  <a:spcPts val="0"/>
                </a:spcBef>
                <a:spcAft>
                  <a:spcPts val="0"/>
                </a:spcAft>
                <a:buClr>
                  <a:srgbClr val="000000"/>
                </a:buClr>
                <a:buSzPts val="1100"/>
                <a:buChar char="○"/>
              </a:pPr>
              <a:r>
                <a:rPr lang="en" sz="1100"/>
                <a:t>Domestic and international </a:t>
              </a:r>
              <a:r>
                <a:rPr lang="en" sz="1100" b="1" u="sng">
                  <a:hlinkClick r:id="rId5"/>
                </a:rPr>
                <a:t>responses</a:t>
              </a:r>
              <a:r>
                <a:rPr lang="en" sz="1100"/>
                <a:t> to COVID-19</a:t>
              </a:r>
              <a:endParaRPr sz="1100"/>
            </a:p>
            <a:p>
              <a:pPr marL="457200" lvl="0" indent="-298450" algn="l" rtl="0">
                <a:lnSpc>
                  <a:spcPct val="115000"/>
                </a:lnSpc>
                <a:spcBef>
                  <a:spcPts val="0"/>
                </a:spcBef>
                <a:spcAft>
                  <a:spcPts val="0"/>
                </a:spcAft>
                <a:buClr>
                  <a:srgbClr val="000000"/>
                </a:buClr>
                <a:buSzPts val="1100"/>
                <a:buChar char="○"/>
              </a:pPr>
              <a:r>
                <a:rPr lang="en" sz="1100"/>
                <a:t>Virtual exchange summer 2020 </a:t>
              </a:r>
              <a:r>
                <a:rPr lang="en" sz="1100" b="1" u="sng">
                  <a:hlinkClick r:id="rId6"/>
                </a:rPr>
                <a:t>ideas and resources</a:t>
              </a:r>
              <a:endParaRPr sz="1100" b="1" u="sng"/>
            </a:p>
            <a:p>
              <a:pPr marL="457200" lvl="0" indent="-298450" algn="l" rtl="0">
                <a:lnSpc>
                  <a:spcPct val="115000"/>
                </a:lnSpc>
                <a:spcBef>
                  <a:spcPts val="0"/>
                </a:spcBef>
                <a:spcAft>
                  <a:spcPts val="0"/>
                </a:spcAft>
                <a:buClr>
                  <a:srgbClr val="000000"/>
                </a:buClr>
                <a:buSzPts val="1100"/>
                <a:buChar char="○"/>
              </a:pPr>
              <a:r>
                <a:rPr lang="en" sz="1100"/>
                <a:t>Online intercultural learning curriculum </a:t>
              </a:r>
              <a:r>
                <a:rPr lang="en" sz="1100" b="1" u="sng">
                  <a:hlinkClick r:id="rId7"/>
                </a:rPr>
                <a:t>resources</a:t>
              </a:r>
              <a:endParaRPr sz="1100" b="1" u="sng"/>
            </a:p>
            <a:p>
              <a:pPr marL="457200" lvl="0" indent="-298450" algn="l" rtl="0">
                <a:lnSpc>
                  <a:spcPct val="115000"/>
                </a:lnSpc>
                <a:spcBef>
                  <a:spcPts val="0"/>
                </a:spcBef>
                <a:spcAft>
                  <a:spcPts val="0"/>
                </a:spcAft>
                <a:buClr>
                  <a:srgbClr val="000000"/>
                </a:buClr>
                <a:buSzPts val="1100"/>
                <a:buChar char="○"/>
              </a:pPr>
              <a:r>
                <a:rPr lang="en" sz="1100"/>
                <a:t>Collaborative online intercultural learning (COIL) </a:t>
              </a:r>
              <a:r>
                <a:rPr lang="en" sz="1100" b="1" u="sng">
                  <a:hlinkClick r:id="rId8"/>
                </a:rPr>
                <a:t>resources</a:t>
              </a:r>
              <a:endParaRPr sz="1100"/>
            </a:p>
            <a:p>
              <a:pPr marL="457200" lvl="0" indent="-298450" algn="l" rtl="0">
                <a:lnSpc>
                  <a:spcPct val="115000"/>
                </a:lnSpc>
                <a:spcBef>
                  <a:spcPts val="0"/>
                </a:spcBef>
                <a:spcAft>
                  <a:spcPts val="0"/>
                </a:spcAft>
                <a:buClr>
                  <a:srgbClr val="000000"/>
                </a:buClr>
                <a:buSzPts val="1100"/>
                <a:buChar char="○"/>
              </a:pPr>
              <a:r>
                <a:rPr lang="en" sz="1100"/>
                <a:t>Purdue </a:t>
              </a:r>
              <a:r>
                <a:rPr lang="en" sz="1100">
                  <a:highlight>
                    <a:srgbClr val="FFFFFF"/>
                  </a:highlight>
                  <a:uFill>
                    <a:noFill/>
                  </a:uFill>
                  <a:hlinkClick r:id="rId9"/>
                </a:rPr>
                <a:t>CILMAR-recommended </a:t>
              </a:r>
              <a:r>
                <a:rPr lang="en" sz="1100" b="1" u="sng">
                  <a:highlight>
                    <a:srgbClr val="FFFFFF"/>
                  </a:highlight>
                  <a:hlinkClick r:id="rId9"/>
                </a:rPr>
                <a:t>resources for addressing racism</a:t>
              </a:r>
              <a:endParaRPr sz="2000" b="1">
                <a:solidFill>
                  <a:srgbClr val="585C5E"/>
                </a:solidFill>
                <a:latin typeface="Crimson Text"/>
                <a:ea typeface="Crimson Text"/>
                <a:cs typeface="Crimson Text"/>
                <a:sym typeface="Crimson Text"/>
              </a:endParaRPr>
            </a:p>
            <a:p>
              <a:pPr marL="457200" lvl="0" indent="-298450" algn="l" rtl="0">
                <a:lnSpc>
                  <a:spcPct val="115000"/>
                </a:lnSpc>
                <a:spcBef>
                  <a:spcPts val="0"/>
                </a:spcBef>
                <a:spcAft>
                  <a:spcPts val="0"/>
                </a:spcAft>
                <a:buClr>
                  <a:srgbClr val="000000"/>
                </a:buClr>
                <a:buSzPts val="1100"/>
                <a:buChar char="○"/>
              </a:pPr>
              <a:r>
                <a:rPr lang="en" sz="1050">
                  <a:highlight>
                    <a:srgbClr val="FFFFFF"/>
                  </a:highlight>
                </a:rPr>
                <a:t>"'Say Their Names' Collection: Training &amp; Assessments for Equity, Inclusion &amp; Social Change" </a:t>
              </a:r>
              <a:r>
                <a:rPr lang="en" sz="1050" b="1" u="sng">
                  <a:highlight>
                    <a:srgbClr val="FFFFFF"/>
                  </a:highlight>
                  <a:hlinkClick r:id="rId10"/>
                </a:rPr>
                <a:t>resources</a:t>
              </a:r>
              <a:r>
                <a:rPr lang="en" sz="2000" b="0" i="0" u="none" strike="noStrike" cap="none">
                  <a:solidFill>
                    <a:srgbClr val="585C5E"/>
                  </a:solidFill>
                  <a:latin typeface="Crimson Text"/>
                  <a:ea typeface="Crimson Text"/>
                  <a:cs typeface="Crimson Text"/>
                  <a:sym typeface="Crimson Text"/>
                </a:rPr>
                <a:t/>
              </a:r>
              <a:br>
                <a:rPr lang="en" sz="2000" b="0" i="0" u="none" strike="noStrike" cap="none">
                  <a:solidFill>
                    <a:srgbClr val="585C5E"/>
                  </a:solidFill>
                  <a:latin typeface="Crimson Text"/>
                  <a:ea typeface="Crimson Text"/>
                  <a:cs typeface="Crimson Text"/>
                  <a:sym typeface="Crimson Text"/>
                </a:rPr>
              </a:br>
              <a:r>
                <a:rPr lang="en" sz="2000" b="0" i="0" u="none" strike="noStrike" cap="none">
                  <a:solidFill>
                    <a:srgbClr val="585C5E"/>
                  </a:solidFill>
                  <a:latin typeface="Crimson Text"/>
                  <a:ea typeface="Crimson Text"/>
                  <a:cs typeface="Crimson Text"/>
                  <a:sym typeface="Crimson Text"/>
                </a:rPr>
                <a:t/>
              </a:r>
              <a:br>
                <a:rPr lang="en" sz="2000" b="0" i="0" u="none" strike="noStrike" cap="none">
                  <a:solidFill>
                    <a:srgbClr val="585C5E"/>
                  </a:solidFill>
                  <a:latin typeface="Crimson Text"/>
                  <a:ea typeface="Crimson Text"/>
                  <a:cs typeface="Crimson Text"/>
                  <a:sym typeface="Crimson Text"/>
                </a:rPr>
              </a:br>
              <a:endParaRPr sz="1875" b="0" i="0" u="none" strike="noStrike" cap="none">
                <a:solidFill>
                  <a:schemeClr val="dk2"/>
                </a:solidFill>
                <a:latin typeface="Crimson Text"/>
                <a:ea typeface="Crimson Text"/>
                <a:cs typeface="Crimson Text"/>
                <a:sym typeface="Crimson Text"/>
              </a:endParaRPr>
            </a:p>
          </p:txBody>
        </p:sp>
      </p:grpSp>
      <p:pic>
        <p:nvPicPr>
          <p:cNvPr id="280" name="Google Shape;280;p40">
            <a:hlinkClick r:id="rId11"/>
          </p:cNvPr>
          <p:cNvPicPr preferRelativeResize="0"/>
          <p:nvPr/>
        </p:nvPicPr>
        <p:blipFill rotWithShape="1">
          <a:blip r:embed="rId12">
            <a:alphaModFix/>
          </a:blip>
          <a:srcRect l="22594" t="19381" r="21957" b="6500"/>
          <a:stretch/>
        </p:blipFill>
        <p:spPr>
          <a:xfrm>
            <a:off x="713719" y="1029950"/>
            <a:ext cx="4414540" cy="302606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41" descr="VT-grid-02.png"/>
          <p:cNvPicPr preferRelativeResize="0"/>
          <p:nvPr/>
        </p:nvPicPr>
        <p:blipFill rotWithShape="1">
          <a:blip r:embed="rId3">
            <a:alphaModFix amt="25000"/>
          </a:blip>
          <a:srcRect l="6870" r="6870"/>
          <a:stretch/>
        </p:blipFill>
        <p:spPr>
          <a:xfrm>
            <a:off x="-4170915" y="-633091"/>
            <a:ext cx="9144001" cy="5143500"/>
          </a:xfrm>
          <a:prstGeom prst="rect">
            <a:avLst/>
          </a:prstGeom>
          <a:noFill/>
          <a:ln>
            <a:noFill/>
          </a:ln>
        </p:spPr>
      </p:pic>
      <p:cxnSp>
        <p:nvCxnSpPr>
          <p:cNvPr id="286" name="Google Shape;286;p41"/>
          <p:cNvCxnSpPr/>
          <p:nvPr/>
        </p:nvCxnSpPr>
        <p:spPr>
          <a:xfrm rot="10800000" flipH="1">
            <a:off x="622846" y="1039132"/>
            <a:ext cx="685800" cy="460207"/>
          </a:xfrm>
          <a:prstGeom prst="straightConnector1">
            <a:avLst/>
          </a:prstGeom>
          <a:noFill/>
          <a:ln w="19050" cap="flat" cmpd="sng">
            <a:solidFill>
              <a:schemeClr val="accent2"/>
            </a:solidFill>
            <a:prstDash val="solid"/>
            <a:miter lim="800000"/>
            <a:headEnd type="none" w="sm" len="sm"/>
            <a:tailEnd type="none" w="sm" len="sm"/>
          </a:ln>
        </p:spPr>
      </p:cxnSp>
      <p:sp>
        <p:nvSpPr>
          <p:cNvPr id="287" name="Google Shape;287;p41"/>
          <p:cNvSpPr/>
          <p:nvPr/>
        </p:nvSpPr>
        <p:spPr>
          <a:xfrm>
            <a:off x="1096362" y="1391229"/>
            <a:ext cx="4066189" cy="225061"/>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288" name="Google Shape;288;p41"/>
          <p:cNvSpPr/>
          <p:nvPr/>
        </p:nvSpPr>
        <p:spPr>
          <a:xfrm>
            <a:off x="1352475" y="1162925"/>
            <a:ext cx="4804800" cy="504600"/>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Collaborative Online International Learning (COIL)</a:t>
            </a:r>
            <a:endParaRPr sz="2400" b="0" i="0" u="none" strike="noStrike" cap="none">
              <a:solidFill>
                <a:schemeClr val="dk1"/>
              </a:solidFill>
              <a:latin typeface="Arial"/>
              <a:ea typeface="Arial"/>
              <a:cs typeface="Arial"/>
              <a:sym typeface="Arial"/>
            </a:endParaRPr>
          </a:p>
        </p:txBody>
      </p:sp>
      <p:sp>
        <p:nvSpPr>
          <p:cNvPr id="289" name="Google Shape;289;p41"/>
          <p:cNvSpPr/>
          <p:nvPr/>
        </p:nvSpPr>
        <p:spPr>
          <a:xfrm>
            <a:off x="1827247" y="1626059"/>
            <a:ext cx="3949922" cy="1975741"/>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90" name="Google Shape;290;p41"/>
          <p:cNvSpPr/>
          <p:nvPr/>
        </p:nvSpPr>
        <p:spPr>
          <a:xfrm>
            <a:off x="651750" y="1667525"/>
            <a:ext cx="7840500" cy="2769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COIL is an approach to virtual exchange through creating multicultural learning environments that link university classes in different countries</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SLOs are co-constructed with activities and assignments that foster dialogue, exchange of ideas and perspectives, reflection, collaboration, and team-building</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Focus on cultural general or intercultural learning outcomes</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Students connect globally with peers and industry, non-profit, scholars, experts/professionals, etc.</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Opportunity to focus on transdisciplinary teams and real-world problems aligned with VT Beyond Boundaries</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Can be asynchronous or synchronous (or a combination)</a:t>
            </a:r>
            <a:r>
              <a:rPr lang="en"/>
              <a:t>; </a:t>
            </a:r>
            <a:r>
              <a:rPr lang="en" sz="1800">
                <a:solidFill>
                  <a:schemeClr val="accent1"/>
                </a:solidFill>
                <a:latin typeface="Calibri"/>
                <a:ea typeface="Calibri"/>
                <a:cs typeface="Calibri"/>
                <a:sym typeface="Calibri"/>
              </a:rPr>
              <a:t>c</a:t>
            </a:r>
            <a:r>
              <a:rPr lang="en" sz="1800" b="0" i="0" u="none" strike="noStrike" cap="none">
                <a:solidFill>
                  <a:schemeClr val="accent1"/>
                </a:solidFill>
                <a:latin typeface="Calibri"/>
                <a:ea typeface="Calibri"/>
                <a:cs typeface="Calibri"/>
                <a:sym typeface="Calibri"/>
              </a:rPr>
              <a:t>an be a single module or full semester course </a:t>
            </a:r>
            <a:endParaRPr sz="18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4"/>
        <p:cNvGrpSpPr/>
        <p:nvPr/>
      </p:nvGrpSpPr>
      <p:grpSpPr>
        <a:xfrm>
          <a:off x="0" y="0"/>
          <a:ext cx="0" cy="0"/>
          <a:chOff x="0" y="0"/>
          <a:chExt cx="0" cy="0"/>
        </a:xfrm>
      </p:grpSpPr>
      <p:sp>
        <p:nvSpPr>
          <p:cNvPr id="295" name="Google Shape;295;p42"/>
          <p:cNvSpPr/>
          <p:nvPr/>
        </p:nvSpPr>
        <p:spPr>
          <a:xfrm>
            <a:off x="686924" y="512597"/>
            <a:ext cx="7772400" cy="4114800"/>
          </a:xfrm>
          <a:prstGeom prst="rect">
            <a:avLst/>
          </a:prstGeom>
          <a:solidFill>
            <a:schemeClr val="lt1"/>
          </a:solid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2"/>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296" name="Google Shape;296;p42"/>
          <p:cNvCxnSpPr/>
          <p:nvPr/>
        </p:nvCxnSpPr>
        <p:spPr>
          <a:xfrm flipH="1">
            <a:off x="4690057" y="1910217"/>
            <a:ext cx="1" cy="1319560"/>
          </a:xfrm>
          <a:prstGeom prst="straightConnector1">
            <a:avLst/>
          </a:prstGeom>
          <a:noFill/>
          <a:ln w="9525" cap="flat" cmpd="sng">
            <a:solidFill>
              <a:schemeClr val="accent3"/>
            </a:solidFill>
            <a:prstDash val="dash"/>
            <a:miter lim="8000"/>
            <a:headEnd type="none" w="sm" len="sm"/>
            <a:tailEnd type="none" w="sm" len="sm"/>
          </a:ln>
        </p:spPr>
      </p:cxnSp>
      <p:grpSp>
        <p:nvGrpSpPr>
          <p:cNvPr id="297" name="Google Shape;297;p42"/>
          <p:cNvGrpSpPr/>
          <p:nvPr/>
        </p:nvGrpSpPr>
        <p:grpSpPr>
          <a:xfrm>
            <a:off x="1093178" y="1831385"/>
            <a:ext cx="3264910" cy="2028336"/>
            <a:chOff x="1457569" y="2093829"/>
            <a:chExt cx="4353213" cy="3605932"/>
          </a:xfrm>
        </p:grpSpPr>
        <p:sp>
          <p:nvSpPr>
            <p:cNvPr id="298" name="Google Shape;298;p42"/>
            <p:cNvSpPr/>
            <p:nvPr/>
          </p:nvSpPr>
          <p:spPr>
            <a:xfrm>
              <a:off x="1683088" y="2319348"/>
              <a:ext cx="4127694" cy="3380413"/>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2000"/>
                <a:buFont typeface="Calibri"/>
                <a:buNone/>
              </a:pPr>
              <a:r>
                <a:rPr lang="en" sz="2000" b="1" i="0" u="none" strike="noStrike" cap="none">
                  <a:solidFill>
                    <a:schemeClr val="accent1"/>
                  </a:solidFill>
                  <a:latin typeface="Calibri"/>
                  <a:ea typeface="Calibri"/>
                  <a:cs typeface="Calibri"/>
                  <a:sym typeface="Calibri"/>
                </a:rPr>
                <a:t>Alan Abrahams, Business Information Technology</a:t>
              </a:r>
              <a:endParaRPr sz="20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2000"/>
                <a:buFont typeface="Calibri"/>
                <a:buNone/>
              </a:pPr>
              <a:endParaRPr sz="20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2000"/>
                <a:buFont typeface="Calibri"/>
                <a:buNone/>
              </a:pPr>
              <a:r>
                <a:rPr lang="en" sz="2000" b="0" i="0" u="none" strike="noStrike" cap="none">
                  <a:solidFill>
                    <a:schemeClr val="accent1"/>
                  </a:solidFill>
                  <a:latin typeface="Calibri"/>
                  <a:ea typeface="Calibri"/>
                  <a:cs typeface="Calibri"/>
                  <a:sym typeface="Calibri"/>
                </a:rPr>
                <a:t>Collaborative Online International Learning (COIL) with Singapore Management University</a:t>
              </a:r>
              <a:endParaRPr sz="1875" b="0" i="0" u="none" strike="noStrike" cap="none">
                <a:solidFill>
                  <a:schemeClr val="dk1"/>
                </a:solidFill>
                <a:latin typeface="Arial"/>
                <a:ea typeface="Arial"/>
                <a:cs typeface="Arial"/>
                <a:sym typeface="Arial"/>
              </a:endParaRPr>
            </a:p>
          </p:txBody>
        </p:sp>
        <p:pic>
          <p:nvPicPr>
            <p:cNvPr id="299" name="Google Shape;299;p42" descr="pasted-image.pdf"/>
            <p:cNvPicPr preferRelativeResize="0"/>
            <p:nvPr/>
          </p:nvPicPr>
          <p:blipFill rotWithShape="1">
            <a:blip r:embed="rId3">
              <a:alphaModFix/>
            </a:blip>
            <a:srcRect/>
            <a:stretch/>
          </p:blipFill>
          <p:spPr>
            <a:xfrm>
              <a:off x="1457569" y="2093829"/>
              <a:ext cx="225519" cy="225519"/>
            </a:xfrm>
            <a:prstGeom prst="rect">
              <a:avLst/>
            </a:prstGeom>
            <a:noFill/>
            <a:ln>
              <a:noFill/>
            </a:ln>
          </p:spPr>
        </p:pic>
      </p:grpSp>
      <p:cxnSp>
        <p:nvCxnSpPr>
          <p:cNvPr id="300" name="Google Shape;300;p42"/>
          <p:cNvCxnSpPr/>
          <p:nvPr/>
        </p:nvCxnSpPr>
        <p:spPr>
          <a:xfrm>
            <a:off x="459448" y="-309813"/>
            <a:ext cx="0" cy="5763127"/>
          </a:xfrm>
          <a:prstGeom prst="straightConnector1">
            <a:avLst/>
          </a:prstGeom>
          <a:noFill/>
          <a:ln w="9525" cap="flat" cmpd="sng">
            <a:solidFill>
              <a:schemeClr val="lt2"/>
            </a:solidFill>
            <a:prstDash val="dash"/>
            <a:miter lim="8000"/>
            <a:headEnd type="none" w="sm" len="sm"/>
            <a:tailEnd type="none" w="sm" len="sm"/>
          </a:ln>
        </p:spPr>
      </p:cxnSp>
      <p:cxnSp>
        <p:nvCxnSpPr>
          <p:cNvPr id="301" name="Google Shape;301;p42"/>
          <p:cNvCxnSpPr/>
          <p:nvPr/>
        </p:nvCxnSpPr>
        <p:spPr>
          <a:xfrm>
            <a:off x="8686800" y="-309813"/>
            <a:ext cx="0" cy="5763127"/>
          </a:xfrm>
          <a:prstGeom prst="straightConnector1">
            <a:avLst/>
          </a:prstGeom>
          <a:noFill/>
          <a:ln w="9525" cap="flat" cmpd="sng">
            <a:solidFill>
              <a:schemeClr val="lt2"/>
            </a:solidFill>
            <a:prstDash val="dash"/>
            <a:miter lim="8000"/>
            <a:headEnd type="none" w="sm" len="sm"/>
            <a:tailEnd type="none" w="sm" len="sm"/>
          </a:ln>
        </p:spPr>
      </p:cxnSp>
      <p:cxnSp>
        <p:nvCxnSpPr>
          <p:cNvPr id="302" name="Google Shape;302;p42"/>
          <p:cNvCxnSpPr/>
          <p:nvPr/>
        </p:nvCxnSpPr>
        <p:spPr>
          <a:xfrm>
            <a:off x="4572000" y="-4411288"/>
            <a:ext cx="0" cy="9508376"/>
          </a:xfrm>
          <a:prstGeom prst="straightConnector1">
            <a:avLst/>
          </a:prstGeom>
          <a:noFill/>
          <a:ln w="9525" cap="flat" cmpd="sng">
            <a:solidFill>
              <a:schemeClr val="lt2"/>
            </a:solidFill>
            <a:prstDash val="dash"/>
            <a:miter lim="8000"/>
            <a:headEnd type="none" w="sm" len="sm"/>
            <a:tailEnd type="none" w="sm" len="sm"/>
          </a:ln>
        </p:spPr>
      </p:cxnSp>
      <p:cxnSp>
        <p:nvCxnSpPr>
          <p:cNvPr id="303" name="Google Shape;303;p42"/>
          <p:cNvCxnSpPr/>
          <p:nvPr/>
        </p:nvCxnSpPr>
        <p:spPr>
          <a:xfrm>
            <a:off x="4572000" y="46412"/>
            <a:ext cx="0" cy="9508376"/>
          </a:xfrm>
          <a:prstGeom prst="straightConnector1">
            <a:avLst/>
          </a:prstGeom>
          <a:noFill/>
          <a:ln w="9525" cap="flat" cmpd="sng">
            <a:solidFill>
              <a:schemeClr val="lt2"/>
            </a:solidFill>
            <a:prstDash val="dash"/>
            <a:miter lim="8000"/>
            <a:headEnd type="none" w="sm" len="sm"/>
            <a:tailEnd type="none" w="sm" len="sm"/>
          </a:ln>
        </p:spPr>
      </p:cxnSp>
      <p:pic>
        <p:nvPicPr>
          <p:cNvPr id="304" name="Google Shape;304;p42" title="Global @ Home Spotlights: Alan Abrahams">
            <a:hlinkClick r:id="rId4"/>
          </p:cNvPr>
          <p:cNvPicPr preferRelativeResize="0"/>
          <p:nvPr/>
        </p:nvPicPr>
        <p:blipFill>
          <a:blip r:embed="rId5">
            <a:alphaModFix/>
          </a:blip>
          <a:stretch>
            <a:fillRect/>
          </a:stretch>
        </p:blipFill>
        <p:spPr>
          <a:xfrm>
            <a:off x="4572000" y="1055450"/>
            <a:ext cx="4358100" cy="3268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3" descr="VT-grid-02.png"/>
          <p:cNvPicPr preferRelativeResize="0"/>
          <p:nvPr/>
        </p:nvPicPr>
        <p:blipFill rotWithShape="1">
          <a:blip r:embed="rId3">
            <a:alphaModFix amt="25000"/>
          </a:blip>
          <a:srcRect l="6870" r="6870"/>
          <a:stretch/>
        </p:blipFill>
        <p:spPr>
          <a:xfrm>
            <a:off x="-4170915" y="-633091"/>
            <a:ext cx="9144001" cy="5143500"/>
          </a:xfrm>
          <a:prstGeom prst="rect">
            <a:avLst/>
          </a:prstGeom>
          <a:noFill/>
          <a:ln>
            <a:noFill/>
          </a:ln>
        </p:spPr>
      </p:pic>
      <p:cxnSp>
        <p:nvCxnSpPr>
          <p:cNvPr id="310" name="Google Shape;310;p43"/>
          <p:cNvCxnSpPr/>
          <p:nvPr/>
        </p:nvCxnSpPr>
        <p:spPr>
          <a:xfrm rot="10800000" flipH="1">
            <a:off x="622846" y="1039132"/>
            <a:ext cx="685800" cy="460207"/>
          </a:xfrm>
          <a:prstGeom prst="straightConnector1">
            <a:avLst/>
          </a:prstGeom>
          <a:noFill/>
          <a:ln w="19050" cap="flat" cmpd="sng">
            <a:solidFill>
              <a:schemeClr val="accent2"/>
            </a:solidFill>
            <a:prstDash val="solid"/>
            <a:miter lim="800000"/>
            <a:headEnd type="none" w="sm" len="sm"/>
            <a:tailEnd type="none" w="sm" len="sm"/>
          </a:ln>
        </p:spPr>
      </p:cxnSp>
      <p:sp>
        <p:nvSpPr>
          <p:cNvPr id="311" name="Google Shape;311;p43"/>
          <p:cNvSpPr/>
          <p:nvPr/>
        </p:nvSpPr>
        <p:spPr>
          <a:xfrm>
            <a:off x="1096362" y="1391229"/>
            <a:ext cx="4066189" cy="225061"/>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312" name="Google Shape;312;p43"/>
          <p:cNvSpPr/>
          <p:nvPr/>
        </p:nvSpPr>
        <p:spPr>
          <a:xfrm>
            <a:off x="1352465" y="1162923"/>
            <a:ext cx="5109528" cy="50455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Hybrid Model </a:t>
            </a:r>
            <a:endParaRPr sz="2400" b="0" i="0" u="none" strike="noStrike" cap="none">
              <a:solidFill>
                <a:schemeClr val="dk1"/>
              </a:solidFill>
              <a:latin typeface="Arial"/>
              <a:ea typeface="Arial"/>
              <a:cs typeface="Arial"/>
              <a:sym typeface="Arial"/>
            </a:endParaRPr>
          </a:p>
        </p:txBody>
      </p:sp>
      <p:cxnSp>
        <p:nvCxnSpPr>
          <p:cNvPr id="313" name="Google Shape;313;p43"/>
          <p:cNvCxnSpPr/>
          <p:nvPr/>
        </p:nvCxnSpPr>
        <p:spPr>
          <a:xfrm flipH="1">
            <a:off x="6446186" y="1657350"/>
            <a:ext cx="15807" cy="2882074"/>
          </a:xfrm>
          <a:prstGeom prst="straightConnector1">
            <a:avLst/>
          </a:prstGeom>
          <a:noFill/>
          <a:ln w="9525" cap="flat" cmpd="sng">
            <a:solidFill>
              <a:schemeClr val="accent3"/>
            </a:solidFill>
            <a:prstDash val="dash"/>
            <a:miter lim="8000"/>
            <a:headEnd type="none" w="sm" len="sm"/>
            <a:tailEnd type="none" w="sm" len="sm"/>
          </a:ln>
        </p:spPr>
      </p:cxnSp>
      <p:cxnSp>
        <p:nvCxnSpPr>
          <p:cNvPr id="314" name="Google Shape;314;p43"/>
          <p:cNvCxnSpPr/>
          <p:nvPr/>
        </p:nvCxnSpPr>
        <p:spPr>
          <a:xfrm rot="10800000" flipH="1">
            <a:off x="2048649" y="4539424"/>
            <a:ext cx="4397537" cy="21898"/>
          </a:xfrm>
          <a:prstGeom prst="straightConnector1">
            <a:avLst/>
          </a:prstGeom>
          <a:noFill/>
          <a:ln w="9525" cap="flat" cmpd="sng">
            <a:solidFill>
              <a:schemeClr val="accent3"/>
            </a:solidFill>
            <a:prstDash val="dash"/>
            <a:miter lim="8000"/>
            <a:headEnd type="none" w="sm" len="sm"/>
            <a:tailEnd type="none" w="sm" len="sm"/>
          </a:ln>
        </p:spPr>
      </p:cxnSp>
      <p:cxnSp>
        <p:nvCxnSpPr>
          <p:cNvPr id="315" name="Google Shape;315;p43"/>
          <p:cNvCxnSpPr/>
          <p:nvPr/>
        </p:nvCxnSpPr>
        <p:spPr>
          <a:xfrm rot="10800000" flipH="1">
            <a:off x="2048650" y="1670006"/>
            <a:ext cx="4397537" cy="21898"/>
          </a:xfrm>
          <a:prstGeom prst="straightConnector1">
            <a:avLst/>
          </a:prstGeom>
          <a:noFill/>
          <a:ln w="9525" cap="flat" cmpd="sng">
            <a:solidFill>
              <a:schemeClr val="accent3"/>
            </a:solidFill>
            <a:prstDash val="dash"/>
            <a:miter lim="8000"/>
            <a:headEnd type="none" w="sm" len="sm"/>
            <a:tailEnd type="none" w="sm" len="sm"/>
          </a:ln>
        </p:spPr>
      </p:cxnSp>
      <p:sp>
        <p:nvSpPr>
          <p:cNvPr id="316" name="Google Shape;316;p43"/>
          <p:cNvSpPr/>
          <p:nvPr/>
        </p:nvSpPr>
        <p:spPr>
          <a:xfrm>
            <a:off x="1827247" y="1626059"/>
            <a:ext cx="3949922" cy="1975741"/>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17" name="Google Shape;317;p43"/>
          <p:cNvSpPr/>
          <p:nvPr/>
        </p:nvSpPr>
        <p:spPr>
          <a:xfrm>
            <a:off x="401085" y="1727645"/>
            <a:ext cx="6060908" cy="2769989"/>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Course content/virtual learning materials created by external entities that can be incorporated into a course as a course supplement </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Generally proprietary with an access fee comparable to textbook/material costs</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Example: embedding the </a:t>
            </a:r>
            <a:r>
              <a:rPr lang="en" sz="1800" b="0" i="0" u="sng" strike="noStrike" cap="none">
                <a:solidFill>
                  <a:schemeClr val="hlink"/>
                </a:solidFill>
                <a:latin typeface="Calibri"/>
                <a:ea typeface="Calibri"/>
                <a:cs typeface="Calibri"/>
                <a:sym typeface="Calibri"/>
                <a:hlinkClick r:id="rId4"/>
              </a:rPr>
              <a:t>AFS/Sentio Global Competence Certificate  </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Example: embedding </a:t>
            </a:r>
            <a:r>
              <a:rPr lang="en" sz="1800" b="0" i="0" u="sng" strike="noStrike" cap="none">
                <a:solidFill>
                  <a:schemeClr val="hlink"/>
                </a:solidFill>
                <a:latin typeface="Calibri"/>
                <a:ea typeface="Calibri"/>
                <a:cs typeface="Calibri"/>
                <a:sym typeface="Calibri"/>
                <a:hlinkClick r:id="rId5"/>
              </a:rPr>
              <a:t>Purdue &amp; Future Learn’s MOOC for Developing Cultural Intelligence </a:t>
            </a:r>
            <a:endParaRPr sz="18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44" descr="VT-grid-02.png"/>
          <p:cNvPicPr preferRelativeResize="0"/>
          <p:nvPr/>
        </p:nvPicPr>
        <p:blipFill rotWithShape="1">
          <a:blip r:embed="rId3">
            <a:alphaModFix amt="25000"/>
          </a:blip>
          <a:srcRect l="6874" r="6866"/>
          <a:stretch/>
        </p:blipFill>
        <p:spPr>
          <a:xfrm>
            <a:off x="-4170915" y="-633091"/>
            <a:ext cx="9144004" cy="5143500"/>
          </a:xfrm>
          <a:prstGeom prst="rect">
            <a:avLst/>
          </a:prstGeom>
          <a:noFill/>
          <a:ln>
            <a:noFill/>
          </a:ln>
        </p:spPr>
      </p:pic>
      <p:cxnSp>
        <p:nvCxnSpPr>
          <p:cNvPr id="323" name="Google Shape;323;p44"/>
          <p:cNvCxnSpPr/>
          <p:nvPr/>
        </p:nvCxnSpPr>
        <p:spPr>
          <a:xfrm rot="10800000" flipH="1">
            <a:off x="622846" y="1039139"/>
            <a:ext cx="685800" cy="460200"/>
          </a:xfrm>
          <a:prstGeom prst="straightConnector1">
            <a:avLst/>
          </a:prstGeom>
          <a:noFill/>
          <a:ln w="19050" cap="flat" cmpd="sng">
            <a:solidFill>
              <a:schemeClr val="accent2"/>
            </a:solidFill>
            <a:prstDash val="solid"/>
            <a:miter lim="800000"/>
            <a:headEnd type="none" w="sm" len="sm"/>
            <a:tailEnd type="none" w="sm" len="sm"/>
          </a:ln>
        </p:spPr>
      </p:cxnSp>
      <p:sp>
        <p:nvSpPr>
          <p:cNvPr id="324" name="Google Shape;324;p44"/>
          <p:cNvSpPr/>
          <p:nvPr/>
        </p:nvSpPr>
        <p:spPr>
          <a:xfrm>
            <a:off x="1096362" y="1391229"/>
            <a:ext cx="4066200" cy="225000"/>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325" name="Google Shape;325;p44"/>
          <p:cNvSpPr/>
          <p:nvPr/>
        </p:nvSpPr>
        <p:spPr>
          <a:xfrm>
            <a:off x="1352465" y="1162923"/>
            <a:ext cx="5109600" cy="504600"/>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Hybrid Model - AFS Global Competence </a:t>
            </a:r>
            <a:r>
              <a:rPr lang="en" sz="2400" b="1">
                <a:solidFill>
                  <a:schemeClr val="accent1"/>
                </a:solidFill>
              </a:rPr>
              <a:t>Certificate</a:t>
            </a:r>
            <a:endParaRPr sz="2400" b="0" i="0" u="none" strike="noStrike" cap="none">
              <a:solidFill>
                <a:schemeClr val="dk1"/>
              </a:solidFill>
              <a:latin typeface="Arial"/>
              <a:ea typeface="Arial"/>
              <a:cs typeface="Arial"/>
              <a:sym typeface="Arial"/>
            </a:endParaRPr>
          </a:p>
        </p:txBody>
      </p:sp>
      <p:cxnSp>
        <p:nvCxnSpPr>
          <p:cNvPr id="326" name="Google Shape;326;p44"/>
          <p:cNvCxnSpPr/>
          <p:nvPr/>
        </p:nvCxnSpPr>
        <p:spPr>
          <a:xfrm flipH="1">
            <a:off x="6446093" y="1657350"/>
            <a:ext cx="15900" cy="2882100"/>
          </a:xfrm>
          <a:prstGeom prst="straightConnector1">
            <a:avLst/>
          </a:prstGeom>
          <a:noFill/>
          <a:ln w="9525" cap="flat" cmpd="sng">
            <a:solidFill>
              <a:schemeClr val="accent3"/>
            </a:solidFill>
            <a:prstDash val="dash"/>
            <a:miter lim="8000"/>
            <a:headEnd type="none" w="sm" len="sm"/>
            <a:tailEnd type="none" w="sm" len="sm"/>
          </a:ln>
        </p:spPr>
      </p:cxnSp>
      <p:cxnSp>
        <p:nvCxnSpPr>
          <p:cNvPr id="327" name="Google Shape;327;p44"/>
          <p:cNvCxnSpPr/>
          <p:nvPr/>
        </p:nvCxnSpPr>
        <p:spPr>
          <a:xfrm rot="10800000" flipH="1">
            <a:off x="2048649" y="4539422"/>
            <a:ext cx="4397400" cy="21900"/>
          </a:xfrm>
          <a:prstGeom prst="straightConnector1">
            <a:avLst/>
          </a:prstGeom>
          <a:noFill/>
          <a:ln w="9525" cap="flat" cmpd="sng">
            <a:solidFill>
              <a:schemeClr val="accent3"/>
            </a:solidFill>
            <a:prstDash val="dash"/>
            <a:miter lim="8000"/>
            <a:headEnd type="none" w="sm" len="sm"/>
            <a:tailEnd type="none" w="sm" len="sm"/>
          </a:ln>
        </p:spPr>
      </p:cxnSp>
      <p:cxnSp>
        <p:nvCxnSpPr>
          <p:cNvPr id="328" name="Google Shape;328;p44"/>
          <p:cNvCxnSpPr/>
          <p:nvPr/>
        </p:nvCxnSpPr>
        <p:spPr>
          <a:xfrm rot="10800000" flipH="1">
            <a:off x="2048650" y="1670005"/>
            <a:ext cx="4397400" cy="21900"/>
          </a:xfrm>
          <a:prstGeom prst="straightConnector1">
            <a:avLst/>
          </a:prstGeom>
          <a:noFill/>
          <a:ln w="9525" cap="flat" cmpd="sng">
            <a:solidFill>
              <a:schemeClr val="accent3"/>
            </a:solidFill>
            <a:prstDash val="dash"/>
            <a:miter lim="8000"/>
            <a:headEnd type="none" w="sm" len="sm"/>
            <a:tailEnd type="none" w="sm" len="sm"/>
          </a:ln>
        </p:spPr>
      </p:cxnSp>
      <p:sp>
        <p:nvSpPr>
          <p:cNvPr id="329" name="Google Shape;329;p44"/>
          <p:cNvSpPr/>
          <p:nvPr/>
        </p:nvSpPr>
        <p:spPr>
          <a:xfrm>
            <a:off x="1827247" y="1626059"/>
            <a:ext cx="3949800" cy="1975800"/>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30" name="Google Shape;330;p44"/>
          <p:cNvSpPr/>
          <p:nvPr/>
        </p:nvSpPr>
        <p:spPr>
          <a:xfrm>
            <a:off x="401085" y="1727645"/>
            <a:ext cx="6060900" cy="2769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1800"/>
              <a:buFont typeface="Arial"/>
              <a:buChar char="•"/>
            </a:pPr>
            <a:r>
              <a:rPr lang="en" sz="1800" u="sng">
                <a:solidFill>
                  <a:schemeClr val="hlink"/>
                </a:solidFill>
                <a:latin typeface="Calibri"/>
                <a:ea typeface="Calibri"/>
                <a:cs typeface="Calibri"/>
                <a:sym typeface="Calibri"/>
                <a:hlinkClick r:id="rId4"/>
              </a:rPr>
              <a:t>GCC - Study Abroad</a:t>
            </a:r>
            <a:r>
              <a:rPr lang="en" sz="1800">
                <a:solidFill>
                  <a:schemeClr val="accent1"/>
                </a:solidFill>
                <a:latin typeface="Calibri"/>
                <a:ea typeface="Calibri"/>
                <a:cs typeface="Calibri"/>
                <a:sym typeface="Calibri"/>
              </a:rPr>
              <a:t> (before, during, and after return)</a:t>
            </a:r>
            <a:endParaRPr sz="1800">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1"/>
              </a:buClr>
              <a:buSzPts val="1800"/>
              <a:buFont typeface="Calibri"/>
              <a:buChar char="•"/>
            </a:pPr>
            <a:r>
              <a:rPr lang="en" sz="1800" u="sng">
                <a:solidFill>
                  <a:schemeClr val="hlink"/>
                </a:solidFill>
                <a:latin typeface="Calibri"/>
                <a:ea typeface="Calibri"/>
                <a:cs typeface="Calibri"/>
                <a:sym typeface="Calibri"/>
                <a:hlinkClick r:id="rId5"/>
              </a:rPr>
              <a:t>GCC at Home</a:t>
            </a:r>
            <a:r>
              <a:rPr lang="en" sz="1800">
                <a:solidFill>
                  <a:schemeClr val="accent1"/>
                </a:solidFill>
                <a:latin typeface="Calibri"/>
                <a:ea typeface="Calibri"/>
                <a:cs typeface="Calibri"/>
                <a:sym typeface="Calibri"/>
              </a:rPr>
              <a:t> (no travel needed)</a:t>
            </a:r>
            <a:endParaRPr sz="1800">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1"/>
              </a:buClr>
              <a:buSzPts val="1800"/>
              <a:buFont typeface="Calibri"/>
              <a:buChar char="•"/>
            </a:pPr>
            <a:r>
              <a:rPr lang="en" sz="1800">
                <a:solidFill>
                  <a:schemeClr val="accent1"/>
                </a:solidFill>
                <a:latin typeface="Calibri"/>
                <a:ea typeface="Calibri"/>
                <a:cs typeface="Calibri"/>
                <a:sym typeface="Calibri"/>
              </a:rPr>
              <a:t>18 online modules designed to blend with a course and compose 1 credit hour of content</a:t>
            </a:r>
            <a:endParaRPr sz="1800">
              <a:solidFill>
                <a:schemeClr val="accent1"/>
              </a:solidFill>
              <a:latin typeface="Calibri"/>
              <a:ea typeface="Calibri"/>
              <a:cs typeface="Calibri"/>
              <a:sym typeface="Calibri"/>
            </a:endParaRPr>
          </a:p>
          <a:p>
            <a:pPr marL="457200" marR="0" lvl="0" indent="0" algn="l" rtl="0">
              <a:lnSpc>
                <a:spcPct val="100000"/>
              </a:lnSpc>
              <a:spcBef>
                <a:spcPts val="0"/>
              </a:spcBef>
              <a:spcAft>
                <a:spcPts val="0"/>
              </a:spcAft>
              <a:buNone/>
            </a:pPr>
            <a:endParaRPr sz="1800">
              <a:solidFill>
                <a:schemeClr val="accent1"/>
              </a:solidFill>
              <a:latin typeface="Calibri"/>
              <a:ea typeface="Calibri"/>
              <a:cs typeface="Calibri"/>
              <a:sym typeface="Calibri"/>
            </a:endParaRPr>
          </a:p>
        </p:txBody>
      </p:sp>
      <p:pic>
        <p:nvPicPr>
          <p:cNvPr id="331" name="Google Shape;331;p44"/>
          <p:cNvPicPr preferRelativeResize="0"/>
          <p:nvPr/>
        </p:nvPicPr>
        <p:blipFill>
          <a:blip r:embed="rId6">
            <a:alphaModFix/>
          </a:blip>
          <a:stretch>
            <a:fillRect/>
          </a:stretch>
        </p:blipFill>
        <p:spPr>
          <a:xfrm>
            <a:off x="526050" y="3002375"/>
            <a:ext cx="7242186" cy="1975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5" descr="VT-grid-02.png"/>
          <p:cNvPicPr preferRelativeResize="0"/>
          <p:nvPr/>
        </p:nvPicPr>
        <p:blipFill rotWithShape="1">
          <a:blip r:embed="rId3">
            <a:alphaModFix amt="25000"/>
          </a:blip>
          <a:srcRect l="6870" r="6870"/>
          <a:stretch/>
        </p:blipFill>
        <p:spPr>
          <a:xfrm>
            <a:off x="-4170915" y="-633091"/>
            <a:ext cx="9144001" cy="5143500"/>
          </a:xfrm>
          <a:prstGeom prst="rect">
            <a:avLst/>
          </a:prstGeom>
          <a:noFill/>
          <a:ln>
            <a:noFill/>
          </a:ln>
        </p:spPr>
      </p:pic>
      <p:cxnSp>
        <p:nvCxnSpPr>
          <p:cNvPr id="337" name="Google Shape;337;p45"/>
          <p:cNvCxnSpPr/>
          <p:nvPr/>
        </p:nvCxnSpPr>
        <p:spPr>
          <a:xfrm rot="10800000" flipH="1">
            <a:off x="622846" y="1039132"/>
            <a:ext cx="685800" cy="460207"/>
          </a:xfrm>
          <a:prstGeom prst="straightConnector1">
            <a:avLst/>
          </a:prstGeom>
          <a:noFill/>
          <a:ln w="19050" cap="flat" cmpd="sng">
            <a:solidFill>
              <a:schemeClr val="accent2"/>
            </a:solidFill>
            <a:prstDash val="solid"/>
            <a:miter lim="800000"/>
            <a:headEnd type="none" w="sm" len="sm"/>
            <a:tailEnd type="none" w="sm" len="sm"/>
          </a:ln>
        </p:spPr>
      </p:cxnSp>
      <p:sp>
        <p:nvSpPr>
          <p:cNvPr id="338" name="Google Shape;338;p45"/>
          <p:cNvSpPr/>
          <p:nvPr/>
        </p:nvSpPr>
        <p:spPr>
          <a:xfrm>
            <a:off x="1096362" y="1391229"/>
            <a:ext cx="4066189" cy="225061"/>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339" name="Google Shape;339;p45"/>
          <p:cNvSpPr/>
          <p:nvPr/>
        </p:nvSpPr>
        <p:spPr>
          <a:xfrm>
            <a:off x="1352465" y="1162923"/>
            <a:ext cx="5109528" cy="50455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Third Party Provider for Virtual Study Abroad and International Internships</a:t>
            </a:r>
            <a:endParaRPr sz="2400" b="0" i="0" u="none" strike="noStrike" cap="none">
              <a:solidFill>
                <a:schemeClr val="dk1"/>
              </a:solidFill>
              <a:latin typeface="Arial"/>
              <a:ea typeface="Arial"/>
              <a:cs typeface="Arial"/>
              <a:sym typeface="Arial"/>
            </a:endParaRPr>
          </a:p>
        </p:txBody>
      </p:sp>
      <p:cxnSp>
        <p:nvCxnSpPr>
          <p:cNvPr id="340" name="Google Shape;340;p45"/>
          <p:cNvCxnSpPr/>
          <p:nvPr/>
        </p:nvCxnSpPr>
        <p:spPr>
          <a:xfrm flipH="1">
            <a:off x="6446186" y="1657350"/>
            <a:ext cx="15807" cy="2882074"/>
          </a:xfrm>
          <a:prstGeom prst="straightConnector1">
            <a:avLst/>
          </a:prstGeom>
          <a:noFill/>
          <a:ln w="9525" cap="flat" cmpd="sng">
            <a:solidFill>
              <a:schemeClr val="accent3"/>
            </a:solidFill>
            <a:prstDash val="dash"/>
            <a:miter lim="8000"/>
            <a:headEnd type="none" w="sm" len="sm"/>
            <a:tailEnd type="none" w="sm" len="sm"/>
          </a:ln>
        </p:spPr>
      </p:cxnSp>
      <p:cxnSp>
        <p:nvCxnSpPr>
          <p:cNvPr id="341" name="Google Shape;341;p45"/>
          <p:cNvCxnSpPr/>
          <p:nvPr/>
        </p:nvCxnSpPr>
        <p:spPr>
          <a:xfrm rot="10800000" flipH="1">
            <a:off x="1827249" y="4539422"/>
            <a:ext cx="4397400" cy="21900"/>
          </a:xfrm>
          <a:prstGeom prst="straightConnector1">
            <a:avLst/>
          </a:prstGeom>
          <a:noFill/>
          <a:ln w="9525" cap="flat" cmpd="sng">
            <a:solidFill>
              <a:schemeClr val="accent3"/>
            </a:solidFill>
            <a:prstDash val="dash"/>
            <a:miter lim="8000"/>
            <a:headEnd type="none" w="sm" len="sm"/>
            <a:tailEnd type="none" w="sm" len="sm"/>
          </a:ln>
        </p:spPr>
      </p:cxnSp>
      <p:cxnSp>
        <p:nvCxnSpPr>
          <p:cNvPr id="342" name="Google Shape;342;p45"/>
          <p:cNvCxnSpPr/>
          <p:nvPr/>
        </p:nvCxnSpPr>
        <p:spPr>
          <a:xfrm rot="10800000" flipH="1">
            <a:off x="2048650" y="1670006"/>
            <a:ext cx="4397537" cy="21898"/>
          </a:xfrm>
          <a:prstGeom prst="straightConnector1">
            <a:avLst/>
          </a:prstGeom>
          <a:noFill/>
          <a:ln w="9525" cap="flat" cmpd="sng">
            <a:solidFill>
              <a:schemeClr val="accent3"/>
            </a:solidFill>
            <a:prstDash val="dash"/>
            <a:miter lim="8000"/>
            <a:headEnd type="none" w="sm" len="sm"/>
            <a:tailEnd type="none" w="sm" len="sm"/>
          </a:ln>
        </p:spPr>
      </p:cxnSp>
      <p:sp>
        <p:nvSpPr>
          <p:cNvPr id="343" name="Google Shape;343;p45"/>
          <p:cNvSpPr/>
          <p:nvPr/>
        </p:nvSpPr>
        <p:spPr>
          <a:xfrm>
            <a:off x="1827247" y="1626059"/>
            <a:ext cx="3949922" cy="1975741"/>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344" name="Google Shape;344;p45"/>
          <p:cNvSpPr/>
          <p:nvPr/>
        </p:nvSpPr>
        <p:spPr>
          <a:xfrm>
            <a:off x="401085" y="1727645"/>
            <a:ext cx="6060908" cy="1731243"/>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Organized and generally facilitated by external entities, third party/providers</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Involves synchronous communication via virtual platforms - live virtual classrooms taught be experts in the field (often utilize 360° and Virtual Reality)</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Examples: </a:t>
            </a:r>
            <a:r>
              <a:rPr lang="en" sz="1800" b="0" i="0" u="sng" strike="noStrike" cap="none">
                <a:solidFill>
                  <a:schemeClr val="hlink"/>
                </a:solidFill>
                <a:latin typeface="Calibri"/>
                <a:ea typeface="Calibri"/>
                <a:cs typeface="Calibri"/>
                <a:sym typeface="Calibri"/>
                <a:hlinkClick r:id="rId4"/>
              </a:rPr>
              <a:t>Arcadia Virtual Europe</a:t>
            </a:r>
            <a:r>
              <a:rPr lang="en" sz="1800" b="0" i="0" u="none" strike="noStrike" cap="none">
                <a:solidFill>
                  <a:schemeClr val="accent1"/>
                </a:solidFill>
                <a:latin typeface="Calibri"/>
                <a:ea typeface="Calibri"/>
                <a:cs typeface="Calibri"/>
                <a:sym typeface="Calibri"/>
              </a:rPr>
              <a:t>, </a:t>
            </a:r>
            <a:r>
              <a:rPr lang="en" sz="1800" b="0" i="0" u="sng" strike="noStrike" cap="none">
                <a:solidFill>
                  <a:schemeClr val="hlink"/>
                </a:solidFill>
                <a:latin typeface="Calibri"/>
                <a:ea typeface="Calibri"/>
                <a:cs typeface="Calibri"/>
                <a:sym typeface="Calibri"/>
                <a:hlinkClick r:id="rId5"/>
              </a:rPr>
              <a:t>API’s Virtual Summer Programs</a:t>
            </a:r>
            <a:endParaRPr sz="1800" b="0" i="0" u="none" strike="noStrike" cap="none">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sng" strike="noStrike" cap="none">
                <a:solidFill>
                  <a:schemeClr val="hlink"/>
                </a:solidFill>
                <a:latin typeface="Calibri"/>
                <a:ea typeface="Calibri"/>
                <a:cs typeface="Calibri"/>
                <a:sym typeface="Calibri"/>
                <a:hlinkClick r:id="rId6"/>
              </a:rPr>
              <a:t>GEO Global at Home Learning Resources</a:t>
            </a:r>
            <a:endParaRPr sz="1800">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1"/>
              </a:buClr>
              <a:buSzPts val="1800"/>
              <a:buFont typeface="Calibri"/>
              <a:buChar char="•"/>
            </a:pPr>
            <a:r>
              <a:rPr lang="en" sz="1800">
                <a:solidFill>
                  <a:schemeClr val="accent1"/>
                </a:solidFill>
                <a:latin typeface="Calibri"/>
                <a:ea typeface="Calibri"/>
                <a:cs typeface="Calibri"/>
                <a:sym typeface="Calibri"/>
              </a:rPr>
              <a:t>Customized, faculty-led virtual experiences also available through some study abroad third party providers: </a:t>
            </a:r>
            <a:r>
              <a:rPr lang="en" sz="1800" u="sng">
                <a:solidFill>
                  <a:schemeClr val="hlink"/>
                </a:solidFill>
                <a:latin typeface="Calibri"/>
                <a:ea typeface="Calibri"/>
                <a:cs typeface="Calibri"/>
                <a:sym typeface="Calibri"/>
                <a:hlinkClick r:id="rId7"/>
              </a:rPr>
              <a:t>SAA</a:t>
            </a:r>
            <a:endParaRPr sz="1800">
              <a:solidFill>
                <a:schemeClr val="accen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8"/>
        <p:cNvGrpSpPr/>
        <p:nvPr/>
      </p:nvGrpSpPr>
      <p:grpSpPr>
        <a:xfrm>
          <a:off x="0" y="0"/>
          <a:ext cx="0" cy="0"/>
          <a:chOff x="0" y="0"/>
          <a:chExt cx="0" cy="0"/>
        </a:xfrm>
      </p:grpSpPr>
      <p:sp>
        <p:nvSpPr>
          <p:cNvPr id="349" name="Google Shape;349;p46"/>
          <p:cNvSpPr/>
          <p:nvPr/>
        </p:nvSpPr>
        <p:spPr>
          <a:xfrm>
            <a:off x="1847388" y="2066292"/>
            <a:ext cx="418421" cy="38188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2"/>
              </a:buClr>
              <a:buSzPts val="3000"/>
              <a:buFont typeface="Arial"/>
              <a:buNone/>
            </a:pPr>
            <a:endParaRPr sz="3000" b="0" i="0" u="none" strike="noStrike" cap="none">
              <a:solidFill>
                <a:srgbClr val="E87731"/>
              </a:solidFill>
              <a:latin typeface="Arial"/>
              <a:ea typeface="Arial"/>
              <a:cs typeface="Arial"/>
              <a:sym typeface="Arial"/>
            </a:endParaRPr>
          </a:p>
        </p:txBody>
      </p:sp>
      <p:cxnSp>
        <p:nvCxnSpPr>
          <p:cNvPr id="350" name="Google Shape;350;p46"/>
          <p:cNvCxnSpPr/>
          <p:nvPr/>
        </p:nvCxnSpPr>
        <p:spPr>
          <a:xfrm>
            <a:off x="-1089809" y="4814936"/>
            <a:ext cx="4320540" cy="27571"/>
          </a:xfrm>
          <a:prstGeom prst="straightConnector1">
            <a:avLst/>
          </a:prstGeom>
          <a:noFill/>
          <a:ln w="9525" cap="flat" cmpd="sng">
            <a:solidFill>
              <a:schemeClr val="lt2"/>
            </a:solidFill>
            <a:prstDash val="dash"/>
            <a:miter lim="8000"/>
            <a:headEnd type="none" w="sm" len="sm"/>
            <a:tailEnd type="none" w="sm" len="sm"/>
          </a:ln>
        </p:spPr>
      </p:cxnSp>
      <p:sp>
        <p:nvSpPr>
          <p:cNvPr id="351" name="Google Shape;351;p46"/>
          <p:cNvSpPr/>
          <p:nvPr/>
        </p:nvSpPr>
        <p:spPr>
          <a:xfrm>
            <a:off x="2116154" y="2380253"/>
            <a:ext cx="4911694" cy="382994"/>
          </a:xfrm>
          <a:prstGeom prst="rect">
            <a:avLst/>
          </a:prstGeom>
          <a:noFill/>
          <a:ln>
            <a:noFill/>
          </a:ln>
        </p:spPr>
        <p:txBody>
          <a:bodyPr spcFirstLastPara="1" wrap="square" lIns="34275" tIns="45700" rIns="34275" bIns="45700" anchor="b" anchorCtr="0">
            <a:noAutofit/>
          </a:bodyPr>
          <a:lstStyle/>
          <a:p>
            <a:pPr marL="0" marR="0" lvl="0" indent="0" algn="ctr" rtl="0">
              <a:lnSpc>
                <a:spcPct val="90000"/>
              </a:lnSpc>
              <a:spcBef>
                <a:spcPts val="0"/>
              </a:spcBef>
              <a:spcAft>
                <a:spcPts val="0"/>
              </a:spcAft>
              <a:buClr>
                <a:srgbClr val="FFFFFF"/>
              </a:buClr>
              <a:buSzPts val="3300"/>
              <a:buFont typeface="Arial"/>
              <a:buNone/>
            </a:pPr>
            <a:r>
              <a:rPr lang="en" sz="3300" b="0" i="0" u="none" strike="noStrike" cap="none">
                <a:solidFill>
                  <a:srgbClr val="FFFFFF"/>
                </a:solidFill>
                <a:latin typeface="Arial"/>
                <a:ea typeface="Arial"/>
                <a:cs typeface="Arial"/>
                <a:sym typeface="Arial"/>
              </a:rPr>
              <a:t>Tips &amp; </a:t>
            </a:r>
            <a:r>
              <a:rPr lang="en" sz="3300">
                <a:solidFill>
                  <a:srgbClr val="FFFFFF"/>
                </a:solidFill>
              </a:rPr>
              <a:t>Good </a:t>
            </a:r>
            <a:r>
              <a:rPr lang="en" sz="3300" b="0" i="0" u="none" strike="noStrike" cap="none">
                <a:solidFill>
                  <a:srgbClr val="FFFFFF"/>
                </a:solidFill>
                <a:latin typeface="Arial"/>
                <a:ea typeface="Arial"/>
                <a:cs typeface="Arial"/>
                <a:sym typeface="Arial"/>
              </a:rPr>
              <a:t>Practices for Virtual Exchange</a:t>
            </a:r>
            <a:endParaRPr sz="3300" b="0" i="0" u="none" strike="noStrike" cap="none">
              <a:solidFill>
                <a:srgbClr val="FFFFFF"/>
              </a:solidFill>
              <a:latin typeface="Arial"/>
              <a:ea typeface="Arial"/>
              <a:cs typeface="Arial"/>
              <a:sym typeface="Arial"/>
            </a:endParaRPr>
          </a:p>
        </p:txBody>
      </p:sp>
      <p:pic>
        <p:nvPicPr>
          <p:cNvPr id="352" name="Google Shape;352;p46"/>
          <p:cNvPicPr preferRelativeResize="0"/>
          <p:nvPr/>
        </p:nvPicPr>
        <p:blipFill rotWithShape="1">
          <a:blip r:embed="rId3">
            <a:alphaModFix/>
          </a:blip>
          <a:srcRect/>
          <a:stretch/>
        </p:blipFill>
        <p:spPr>
          <a:xfrm>
            <a:off x="213211" y="4935854"/>
            <a:ext cx="1285875" cy="114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rPr>
              <a:t>Relationships</a:t>
            </a:r>
            <a:endParaRPr sz="2400" b="1">
              <a:solidFill>
                <a:schemeClr val="dk1"/>
              </a:solidFill>
            </a:endParaRPr>
          </a:p>
        </p:txBody>
      </p:sp>
      <p:sp>
        <p:nvSpPr>
          <p:cNvPr id="358" name="Google Shape;358;p4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With international partners:</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Understand each other’s goals and level of commitment</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Check in throughout the process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Start small or simple and build over time</a:t>
            </a:r>
            <a:endParaRPr sz="1800">
              <a:latin typeface="Calibri"/>
              <a:ea typeface="Calibri"/>
              <a:cs typeface="Calibri"/>
              <a:sym typeface="Calibri"/>
            </a:endParaRPr>
          </a:p>
        </p:txBody>
      </p:sp>
      <p:sp>
        <p:nvSpPr>
          <p:cNvPr id="359" name="Google Shape;359;p4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libri"/>
                <a:ea typeface="Calibri"/>
                <a:cs typeface="Calibri"/>
                <a:sym typeface="Calibri"/>
              </a:rPr>
              <a:t>Among students:</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At the beginning of the course, build community and establish expectations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Develop a sense of shared purpose in working toward a common goal collaboratively</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More meaningful experience</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Typically a longer experience is more effective</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4"/>
        <p:cNvGrpSpPr/>
        <p:nvPr/>
      </p:nvGrpSpPr>
      <p:grpSpPr>
        <a:xfrm>
          <a:off x="0" y="0"/>
          <a:ext cx="0" cy="0"/>
          <a:chOff x="0" y="0"/>
          <a:chExt cx="0" cy="0"/>
        </a:xfrm>
      </p:grpSpPr>
      <p:pic>
        <p:nvPicPr>
          <p:cNvPr id="155" name="Google Shape;155;p30" descr="computer on desk"/>
          <p:cNvPicPr preferRelativeResize="0"/>
          <p:nvPr/>
        </p:nvPicPr>
        <p:blipFill rotWithShape="1">
          <a:blip r:embed="rId3">
            <a:alphaModFix/>
          </a:blip>
          <a:srcRect/>
          <a:stretch/>
        </p:blipFill>
        <p:spPr>
          <a:xfrm>
            <a:off x="109978" y="112825"/>
            <a:ext cx="6676102" cy="3074857"/>
          </a:xfrm>
          <a:prstGeom prst="rect">
            <a:avLst/>
          </a:prstGeom>
          <a:noFill/>
          <a:ln>
            <a:noFill/>
          </a:ln>
        </p:spPr>
      </p:pic>
      <p:sp>
        <p:nvSpPr>
          <p:cNvPr id="156" name="Google Shape;156;p30"/>
          <p:cNvSpPr/>
          <p:nvPr/>
        </p:nvSpPr>
        <p:spPr>
          <a:xfrm>
            <a:off x="123050" y="3350625"/>
            <a:ext cx="6676200" cy="1655700"/>
          </a:xfrm>
          <a:prstGeom prst="rect">
            <a:avLst/>
          </a:prstGeom>
          <a:solidFill>
            <a:schemeClr val="dk1">
              <a:alpha val="89800"/>
            </a:schemeClr>
          </a:solidFill>
          <a:ln>
            <a:noFill/>
          </a:ln>
        </p:spPr>
        <p:txBody>
          <a:bodyPr spcFirstLastPara="1" wrap="square" lIns="34275" tIns="45700" rIns="34275" bIns="45700" anchor="ctr" anchorCtr="0">
            <a:noAutofit/>
          </a:bodyPr>
          <a:lstStyle/>
          <a:p>
            <a:pPr marL="0" marR="0" lvl="0" indent="0" algn="l"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pic>
        <p:nvPicPr>
          <p:cNvPr id="157" name="Google Shape;157;p30" descr="pasted-image.pdf"/>
          <p:cNvPicPr preferRelativeResize="0"/>
          <p:nvPr/>
        </p:nvPicPr>
        <p:blipFill rotWithShape="1">
          <a:blip r:embed="rId4">
            <a:alphaModFix/>
          </a:blip>
          <a:srcRect/>
          <a:stretch/>
        </p:blipFill>
        <p:spPr>
          <a:xfrm>
            <a:off x="869958" y="2185988"/>
            <a:ext cx="129269" cy="129270"/>
          </a:xfrm>
          <a:prstGeom prst="rect">
            <a:avLst/>
          </a:prstGeom>
          <a:noFill/>
          <a:ln>
            <a:noFill/>
          </a:ln>
        </p:spPr>
      </p:pic>
      <p:sp>
        <p:nvSpPr>
          <p:cNvPr id="158" name="Google Shape;158;p30"/>
          <p:cNvSpPr/>
          <p:nvPr/>
        </p:nvSpPr>
        <p:spPr>
          <a:xfrm>
            <a:off x="1042317" y="2363107"/>
            <a:ext cx="5743800" cy="824700"/>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rgbClr val="F8F9FA"/>
              </a:buClr>
              <a:buSzPts val="4050"/>
              <a:buFont typeface="Arial"/>
              <a:buNone/>
            </a:pPr>
            <a:endParaRPr sz="4050" b="0" i="0" u="none" strike="noStrike" cap="none">
              <a:solidFill>
                <a:schemeClr val="lt1"/>
              </a:solidFill>
              <a:latin typeface="Arial"/>
              <a:ea typeface="Arial"/>
              <a:cs typeface="Arial"/>
              <a:sym typeface="Arial"/>
            </a:endParaRPr>
          </a:p>
        </p:txBody>
      </p:sp>
      <p:sp>
        <p:nvSpPr>
          <p:cNvPr id="159" name="Google Shape;159;p30"/>
          <p:cNvSpPr/>
          <p:nvPr/>
        </p:nvSpPr>
        <p:spPr>
          <a:xfrm>
            <a:off x="1042317" y="3430711"/>
            <a:ext cx="5743800" cy="11079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lt1"/>
              </a:buClr>
              <a:buSzPts val="2250"/>
              <a:buFont typeface="Arial"/>
              <a:buNone/>
            </a:pPr>
            <a:r>
              <a:rPr lang="en" sz="2250" b="0" i="0" u="none" strike="noStrike" cap="none">
                <a:solidFill>
                  <a:schemeClr val="lt1"/>
                </a:solidFill>
                <a:latin typeface="Arial"/>
                <a:ea typeface="Arial"/>
                <a:cs typeface="Arial"/>
                <a:sym typeface="Arial"/>
              </a:rPr>
              <a:t>BRINGING A GLOBAL PERSPECTIVE TO THE CLASSROOM </a:t>
            </a:r>
            <a:endParaRPr sz="225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chemeClr val="accent2"/>
              </a:buClr>
              <a:buSzPts val="2250"/>
              <a:buFont typeface="Arial"/>
              <a:buNone/>
            </a:pPr>
            <a:endParaRPr sz="2250" b="0" i="0" u="none" strike="noStrike" cap="none">
              <a:solidFill>
                <a:schemeClr val="lt1"/>
              </a:solidFill>
              <a:latin typeface="Arial"/>
              <a:ea typeface="Arial"/>
              <a:cs typeface="Arial"/>
              <a:sym typeface="Arial"/>
            </a:endParaRPr>
          </a:p>
        </p:txBody>
      </p:sp>
      <p:pic>
        <p:nvPicPr>
          <p:cNvPr id="160" name="Google Shape;160;p30"/>
          <p:cNvPicPr preferRelativeResize="0"/>
          <p:nvPr/>
        </p:nvPicPr>
        <p:blipFill rotWithShape="1">
          <a:blip r:embed="rId5">
            <a:alphaModFix/>
          </a:blip>
          <a:srcRect/>
          <a:stretch/>
        </p:blipFill>
        <p:spPr>
          <a:xfrm>
            <a:off x="7210836" y="2185988"/>
            <a:ext cx="1465898" cy="771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8"/>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rPr>
              <a:t>Aligning outcomes and activities</a:t>
            </a:r>
            <a:endParaRPr sz="2400" b="1">
              <a:solidFill>
                <a:schemeClr val="dk1"/>
              </a:solidFill>
            </a:endParaRPr>
          </a:p>
        </p:txBody>
      </p:sp>
      <p:sp>
        <p:nvSpPr>
          <p:cNvPr id="365" name="Google Shape;365;p48"/>
          <p:cNvSpPr txBox="1">
            <a:spLocks noGrp="1"/>
          </p:cNvSpPr>
          <p:nvPr>
            <p:ph type="body" idx="1"/>
          </p:nvPr>
        </p:nvSpPr>
        <p:spPr>
          <a:xfrm>
            <a:off x="311700" y="1152475"/>
            <a:ext cx="8520600" cy="8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Calibri"/>
                <a:ea typeface="Calibri"/>
                <a:cs typeface="Calibri"/>
                <a:sym typeface="Calibri"/>
              </a:rPr>
              <a:t>Be intentional about global skills development and embedding intercultural learning.</a:t>
            </a:r>
            <a:endParaRPr sz="1800">
              <a:latin typeface="Calibri"/>
              <a:ea typeface="Calibri"/>
              <a:cs typeface="Calibri"/>
              <a:sym typeface="Calibri"/>
            </a:endParaRPr>
          </a:p>
          <a:p>
            <a:pPr marL="0" lvl="0" indent="0" algn="l" rtl="0">
              <a:spcBef>
                <a:spcPts val="0"/>
              </a:spcBef>
              <a:spcAft>
                <a:spcPts val="0"/>
              </a:spcAft>
              <a:buNone/>
            </a:pPr>
            <a:r>
              <a:rPr lang="en" sz="1800">
                <a:latin typeface="Calibri"/>
                <a:ea typeface="Calibri"/>
                <a:cs typeface="Calibri"/>
                <a:sym typeface="Calibri"/>
              </a:rPr>
              <a:t>Progression: scaffold activities and assignments.</a:t>
            </a:r>
            <a:endParaRPr sz="1800">
              <a:latin typeface="Calibri"/>
              <a:ea typeface="Calibri"/>
              <a:cs typeface="Calibri"/>
              <a:sym typeface="Calibri"/>
            </a:endParaRPr>
          </a:p>
        </p:txBody>
      </p:sp>
      <p:grpSp>
        <p:nvGrpSpPr>
          <p:cNvPr id="366" name="Google Shape;366;p48"/>
          <p:cNvGrpSpPr/>
          <p:nvPr/>
        </p:nvGrpSpPr>
        <p:grpSpPr>
          <a:xfrm>
            <a:off x="943313" y="2135475"/>
            <a:ext cx="2422089" cy="1569600"/>
            <a:chOff x="1660800" y="1171213"/>
            <a:chExt cx="1942800" cy="1569600"/>
          </a:xfrm>
        </p:grpSpPr>
        <p:sp>
          <p:nvSpPr>
            <p:cNvPr id="367" name="Google Shape;367;p48"/>
            <p:cNvSpPr/>
            <p:nvPr/>
          </p:nvSpPr>
          <p:spPr>
            <a:xfrm>
              <a:off x="1660800" y="1171213"/>
              <a:ext cx="1942800" cy="1569600"/>
            </a:xfrm>
            <a:prstGeom prst="round1Rect">
              <a:avLst>
                <a:gd name="adj" fmla="val 17446"/>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8"/>
            <p:cNvSpPr txBox="1"/>
            <p:nvPr/>
          </p:nvSpPr>
          <p:spPr>
            <a:xfrm>
              <a:off x="1879865" y="1217335"/>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Roboto"/>
                  <a:ea typeface="Roboto"/>
                  <a:cs typeface="Roboto"/>
                  <a:sym typeface="Roboto"/>
                </a:rPr>
                <a:t>Activity 1</a:t>
              </a:r>
              <a:endParaRPr sz="1800">
                <a:latin typeface="Roboto"/>
                <a:ea typeface="Roboto"/>
                <a:cs typeface="Roboto"/>
                <a:sym typeface="Roboto"/>
              </a:endParaRPr>
            </a:p>
          </p:txBody>
        </p:sp>
        <p:sp>
          <p:nvSpPr>
            <p:cNvPr id="369" name="Google Shape;369;p48"/>
            <p:cNvSpPr txBox="1"/>
            <p:nvPr/>
          </p:nvSpPr>
          <p:spPr>
            <a:xfrm>
              <a:off x="1879863" y="1616277"/>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latin typeface="Roboto"/>
                  <a:ea typeface="Roboto"/>
                  <a:cs typeface="Roboto"/>
                  <a:sym typeface="Roboto"/>
                </a:rPr>
                <a:t>Chatter activity and discussion</a:t>
              </a:r>
              <a:endParaRPr sz="1800">
                <a:latin typeface="Roboto"/>
                <a:ea typeface="Roboto"/>
                <a:cs typeface="Roboto"/>
                <a:sym typeface="Roboto"/>
              </a:endParaRPr>
            </a:p>
          </p:txBody>
        </p:sp>
      </p:grpSp>
      <p:grpSp>
        <p:nvGrpSpPr>
          <p:cNvPr id="370" name="Google Shape;370;p48"/>
          <p:cNvGrpSpPr/>
          <p:nvPr/>
        </p:nvGrpSpPr>
        <p:grpSpPr>
          <a:xfrm>
            <a:off x="3361662" y="2135475"/>
            <a:ext cx="2422089" cy="1569600"/>
            <a:chOff x="3600600" y="1170963"/>
            <a:chExt cx="1942800" cy="1569600"/>
          </a:xfrm>
        </p:grpSpPr>
        <p:sp>
          <p:nvSpPr>
            <p:cNvPr id="371" name="Google Shape;371;p48"/>
            <p:cNvSpPr/>
            <p:nvPr/>
          </p:nvSpPr>
          <p:spPr>
            <a:xfrm>
              <a:off x="3600600" y="1170963"/>
              <a:ext cx="1942800" cy="1569600"/>
            </a:xfrm>
            <a:prstGeom prst="round2SameRect">
              <a:avLst>
                <a:gd name="adj1" fmla="val 18098"/>
                <a:gd name="adj2" fmla="val 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8"/>
            <p:cNvSpPr txBox="1"/>
            <p:nvPr/>
          </p:nvSpPr>
          <p:spPr>
            <a:xfrm>
              <a:off x="3845868" y="1217210"/>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Roboto"/>
                  <a:ea typeface="Roboto"/>
                  <a:cs typeface="Roboto"/>
                  <a:sym typeface="Roboto"/>
                </a:rPr>
                <a:t>Activity 2</a:t>
              </a:r>
              <a:endParaRPr sz="1800">
                <a:latin typeface="Roboto"/>
                <a:ea typeface="Roboto"/>
                <a:cs typeface="Roboto"/>
                <a:sym typeface="Roboto"/>
              </a:endParaRPr>
            </a:p>
          </p:txBody>
        </p:sp>
        <p:sp>
          <p:nvSpPr>
            <p:cNvPr id="373" name="Google Shape;373;p48"/>
            <p:cNvSpPr txBox="1"/>
            <p:nvPr/>
          </p:nvSpPr>
          <p:spPr>
            <a:xfrm>
              <a:off x="3846901" y="1616027"/>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Identity activity and discussion</a:t>
              </a:r>
              <a:endParaRPr sz="1800">
                <a:latin typeface="Roboto"/>
                <a:ea typeface="Roboto"/>
                <a:cs typeface="Roboto"/>
                <a:sym typeface="Roboto"/>
              </a:endParaRPr>
            </a:p>
            <a:p>
              <a:pPr marL="0" lvl="0" indent="0" algn="l" rtl="0">
                <a:lnSpc>
                  <a:spcPct val="115000"/>
                </a:lnSpc>
                <a:spcBef>
                  <a:spcPts val="1600"/>
                </a:spcBef>
                <a:spcAft>
                  <a:spcPts val="1600"/>
                </a:spcAft>
                <a:buNone/>
              </a:pPr>
              <a:endParaRPr sz="1800">
                <a:latin typeface="Roboto"/>
                <a:ea typeface="Roboto"/>
                <a:cs typeface="Roboto"/>
                <a:sym typeface="Roboto"/>
              </a:endParaRPr>
            </a:p>
          </p:txBody>
        </p:sp>
      </p:grpSp>
      <p:grpSp>
        <p:nvGrpSpPr>
          <p:cNvPr id="374" name="Google Shape;374;p48"/>
          <p:cNvGrpSpPr/>
          <p:nvPr/>
        </p:nvGrpSpPr>
        <p:grpSpPr>
          <a:xfrm>
            <a:off x="5779305" y="2152427"/>
            <a:ext cx="2422089" cy="1552648"/>
            <a:chOff x="5539816" y="1171213"/>
            <a:chExt cx="1942800" cy="1569600"/>
          </a:xfrm>
        </p:grpSpPr>
        <p:sp>
          <p:nvSpPr>
            <p:cNvPr id="375" name="Google Shape;375;p48"/>
            <p:cNvSpPr/>
            <p:nvPr/>
          </p:nvSpPr>
          <p:spPr>
            <a:xfrm flipH="1">
              <a:off x="5539816" y="1171213"/>
              <a:ext cx="1942800" cy="1569600"/>
            </a:xfrm>
            <a:prstGeom prst="round1Rect">
              <a:avLst>
                <a:gd name="adj" fmla="val 1744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8"/>
            <p:cNvSpPr txBox="1"/>
            <p:nvPr/>
          </p:nvSpPr>
          <p:spPr>
            <a:xfrm>
              <a:off x="5762399" y="1207939"/>
              <a:ext cx="1451700" cy="45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Roboto"/>
                  <a:ea typeface="Roboto"/>
                  <a:cs typeface="Roboto"/>
                  <a:sym typeface="Roboto"/>
                </a:rPr>
                <a:t>Activity 3</a:t>
              </a:r>
              <a:endParaRPr sz="1800">
                <a:latin typeface="Roboto"/>
                <a:ea typeface="Roboto"/>
                <a:cs typeface="Roboto"/>
                <a:sym typeface="Roboto"/>
              </a:endParaRPr>
            </a:p>
          </p:txBody>
        </p:sp>
        <p:sp>
          <p:nvSpPr>
            <p:cNvPr id="377" name="Google Shape;377;p48"/>
            <p:cNvSpPr txBox="1"/>
            <p:nvPr/>
          </p:nvSpPr>
          <p:spPr>
            <a:xfrm>
              <a:off x="5762397" y="1606796"/>
              <a:ext cx="1451700" cy="51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Case study project with partner</a:t>
              </a:r>
              <a:endParaRPr sz="1800">
                <a:latin typeface="Roboto"/>
                <a:ea typeface="Roboto"/>
                <a:cs typeface="Roboto"/>
                <a:sym typeface="Roboto"/>
              </a:endParaRPr>
            </a:p>
            <a:p>
              <a:pPr marL="0" lvl="0" indent="0" algn="l" rtl="0">
                <a:lnSpc>
                  <a:spcPct val="115000"/>
                </a:lnSpc>
                <a:spcBef>
                  <a:spcPts val="1600"/>
                </a:spcBef>
                <a:spcAft>
                  <a:spcPts val="1600"/>
                </a:spcAft>
                <a:buNone/>
              </a:pPr>
              <a:endParaRPr sz="800">
                <a:latin typeface="Roboto"/>
                <a:ea typeface="Roboto"/>
                <a:cs typeface="Roboto"/>
                <a:sym typeface="Roboto"/>
              </a:endParaRPr>
            </a:p>
          </p:txBody>
        </p:sp>
      </p:grpSp>
      <p:grpSp>
        <p:nvGrpSpPr>
          <p:cNvPr id="378" name="Google Shape;378;p48"/>
          <p:cNvGrpSpPr/>
          <p:nvPr/>
        </p:nvGrpSpPr>
        <p:grpSpPr>
          <a:xfrm>
            <a:off x="3218543" y="2981646"/>
            <a:ext cx="260366" cy="260366"/>
            <a:chOff x="3157188" y="909150"/>
            <a:chExt cx="470400" cy="470400"/>
          </a:xfrm>
        </p:grpSpPr>
        <p:sp>
          <p:nvSpPr>
            <p:cNvPr id="379" name="Google Shape;379;p48"/>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8"/>
            <p:cNvSpPr/>
            <p:nvPr/>
          </p:nvSpPr>
          <p:spPr>
            <a:xfrm>
              <a:off x="3243138" y="995100"/>
              <a:ext cx="298500" cy="298500"/>
            </a:xfrm>
            <a:prstGeom prst="mathPlus">
              <a:avLst>
                <a:gd name="adj1" fmla="val 99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48"/>
          <p:cNvGrpSpPr/>
          <p:nvPr/>
        </p:nvGrpSpPr>
        <p:grpSpPr>
          <a:xfrm>
            <a:off x="5668402" y="2981646"/>
            <a:ext cx="260366" cy="260366"/>
            <a:chOff x="3157188" y="909150"/>
            <a:chExt cx="470400" cy="470400"/>
          </a:xfrm>
        </p:grpSpPr>
        <p:sp>
          <p:nvSpPr>
            <p:cNvPr id="382" name="Google Shape;382;p48"/>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8"/>
            <p:cNvSpPr/>
            <p:nvPr/>
          </p:nvSpPr>
          <p:spPr>
            <a:xfrm>
              <a:off x="3243138" y="995100"/>
              <a:ext cx="298500" cy="298500"/>
            </a:xfrm>
            <a:prstGeom prst="mathPlus">
              <a:avLst>
                <a:gd name="adj1" fmla="val 99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48"/>
          <p:cNvGrpSpPr/>
          <p:nvPr/>
        </p:nvGrpSpPr>
        <p:grpSpPr>
          <a:xfrm>
            <a:off x="942608" y="3688200"/>
            <a:ext cx="7258786" cy="1248600"/>
            <a:chOff x="1660800" y="2723938"/>
            <a:chExt cx="5822400" cy="1248600"/>
          </a:xfrm>
        </p:grpSpPr>
        <p:sp>
          <p:nvSpPr>
            <p:cNvPr id="385" name="Google Shape;385;p48"/>
            <p:cNvSpPr/>
            <p:nvPr/>
          </p:nvSpPr>
          <p:spPr>
            <a:xfrm rot="10800000">
              <a:off x="1660800" y="2723938"/>
              <a:ext cx="5822400" cy="1248600"/>
            </a:xfrm>
            <a:prstGeom prst="round2SameRect">
              <a:avLst>
                <a:gd name="adj1" fmla="val 18098"/>
                <a:gd name="adj2" fmla="val 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8"/>
            <p:cNvSpPr txBox="1"/>
            <p:nvPr/>
          </p:nvSpPr>
          <p:spPr>
            <a:xfrm>
              <a:off x="3752717" y="2791113"/>
              <a:ext cx="1550700" cy="38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latin typeface="Roboto"/>
                  <a:ea typeface="Roboto"/>
                  <a:cs typeface="Roboto"/>
                  <a:sym typeface="Roboto"/>
                </a:rPr>
                <a:t>Outcome</a:t>
              </a:r>
              <a:endParaRPr sz="1800">
                <a:latin typeface="Roboto"/>
                <a:ea typeface="Roboto"/>
                <a:cs typeface="Roboto"/>
                <a:sym typeface="Roboto"/>
              </a:endParaRPr>
            </a:p>
          </p:txBody>
        </p:sp>
        <p:sp>
          <p:nvSpPr>
            <p:cNvPr id="387" name="Google Shape;387;p48"/>
            <p:cNvSpPr txBox="1"/>
            <p:nvPr/>
          </p:nvSpPr>
          <p:spPr>
            <a:xfrm>
              <a:off x="1875711" y="3180513"/>
              <a:ext cx="5393700" cy="389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Students will be able to illustrate how aspects of their culture inform their interactions with others.</a:t>
              </a:r>
              <a:endParaRPr sz="1800">
                <a:latin typeface="Roboto"/>
                <a:ea typeface="Roboto"/>
                <a:cs typeface="Roboto"/>
                <a:sym typeface="Roboto"/>
              </a:endParaRPr>
            </a:p>
            <a:p>
              <a:pPr marL="0" lvl="0" indent="0" algn="ctr" rtl="0">
                <a:lnSpc>
                  <a:spcPct val="115000"/>
                </a:lnSpc>
                <a:spcBef>
                  <a:spcPts val="1600"/>
                </a:spcBef>
                <a:spcAft>
                  <a:spcPts val="1600"/>
                </a:spcAft>
                <a:buNone/>
              </a:pPr>
              <a:endParaRPr sz="800">
                <a:latin typeface="Roboto"/>
                <a:ea typeface="Roboto"/>
                <a:cs typeface="Roboto"/>
                <a:sym typeface="Roboto"/>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9"/>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rPr>
              <a:t>Reflection and discussion</a:t>
            </a:r>
            <a:endParaRPr sz="2400" b="1">
              <a:solidFill>
                <a:schemeClr val="dk1"/>
              </a:solidFill>
            </a:endParaRPr>
          </a:p>
        </p:txBody>
      </p:sp>
      <p:sp>
        <p:nvSpPr>
          <p:cNvPr id="393" name="Google Shape;393;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Font typeface="Calibri"/>
              <a:buChar char="●"/>
            </a:pPr>
            <a:r>
              <a:rPr lang="en" sz="1800">
                <a:latin typeface="Calibri"/>
                <a:ea typeface="Calibri"/>
                <a:cs typeface="Calibri"/>
                <a:sym typeface="Calibri"/>
              </a:rPr>
              <a:t>Create structure but be flexible</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Take care that interactions are not reinforcing stereotypes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Be more of a facilitator, rather than an instructor</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Ask questions</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Actively listen</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Model curiosity</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Encourage all students to share their thoughts</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Don’t explicitly deliver knowledge or offer your own views</a:t>
            </a:r>
            <a:endParaRPr sz="18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rPr>
              <a:t>Technology</a:t>
            </a:r>
            <a:endParaRPr sz="2400" b="1">
              <a:solidFill>
                <a:schemeClr val="dk1"/>
              </a:solidFill>
            </a:endParaRPr>
          </a:p>
        </p:txBody>
      </p:sp>
      <p:sp>
        <p:nvSpPr>
          <p:cNvPr id="399" name="Google Shape;399;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800">
                <a:latin typeface="Calibri"/>
                <a:ea typeface="Calibri"/>
                <a:cs typeface="Calibri"/>
                <a:sym typeface="Calibri"/>
              </a:rPr>
              <a:t>The technology platforms are less important than thoughtful design and structured facilitation.</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What do you want students to learn/accomplish? What technology will serve that purpose?</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What is available and accessible for international partners?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Is there a cost?</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What are students and faculty familiar with?</a:t>
            </a:r>
            <a:endParaRPr sz="18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1"/>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dk1"/>
                </a:solidFill>
              </a:rPr>
              <a:t>Logistics and practicalities</a:t>
            </a:r>
            <a:endParaRPr sz="2400" b="1">
              <a:solidFill>
                <a:schemeClr val="dk1"/>
              </a:solidFill>
            </a:endParaRPr>
          </a:p>
        </p:txBody>
      </p:sp>
      <p:sp>
        <p:nvSpPr>
          <p:cNvPr id="405" name="Google Shape;405;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Calibri"/>
                <a:ea typeface="Calibri"/>
                <a:cs typeface="Calibri"/>
                <a:sym typeface="Calibri"/>
              </a:rPr>
              <a:t>Consider logistical concerns early in the process: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Time zones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Academic calendars and breaks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Technology and IT support</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Language differences</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Differences in course structure and student motivation</a:t>
            </a:r>
            <a:endParaRPr sz="1800">
              <a:latin typeface="Calibri"/>
              <a:ea typeface="Calibri"/>
              <a:cs typeface="Calibri"/>
              <a:sym typeface="Calibri"/>
            </a:endParaRPr>
          </a:p>
          <a:p>
            <a:pPr marL="914400" lvl="1" indent="-342900" algn="l" rtl="0">
              <a:spcBef>
                <a:spcPts val="0"/>
              </a:spcBef>
              <a:spcAft>
                <a:spcPts val="0"/>
              </a:spcAft>
              <a:buSzPts val="1800"/>
              <a:buFont typeface="Calibri"/>
              <a:buChar char="○"/>
            </a:pPr>
            <a:r>
              <a:rPr lang="en" sz="1800">
                <a:latin typeface="Calibri"/>
                <a:ea typeface="Calibri"/>
                <a:cs typeface="Calibri"/>
                <a:sym typeface="Calibri"/>
              </a:rPr>
              <a:t>Group of students voluntarily participating or receiving less credit might be less invested</a:t>
            </a:r>
            <a:endParaRPr sz="180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 sz="1800">
                <a:latin typeface="Calibri"/>
                <a:ea typeface="Calibri"/>
                <a:cs typeface="Calibri"/>
                <a:sym typeface="Calibri"/>
              </a:rPr>
              <a:t>Etc.</a:t>
            </a:r>
            <a:endParaRPr sz="18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9"/>
        <p:cNvGrpSpPr/>
        <p:nvPr/>
      </p:nvGrpSpPr>
      <p:grpSpPr>
        <a:xfrm>
          <a:off x="0" y="0"/>
          <a:ext cx="0" cy="0"/>
          <a:chOff x="0" y="0"/>
          <a:chExt cx="0" cy="0"/>
        </a:xfrm>
      </p:grpSpPr>
      <p:sp>
        <p:nvSpPr>
          <p:cNvPr id="410" name="Google Shape;410;p52"/>
          <p:cNvSpPr/>
          <p:nvPr/>
        </p:nvSpPr>
        <p:spPr>
          <a:xfrm>
            <a:off x="1847388" y="2066292"/>
            <a:ext cx="418421" cy="38188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2"/>
              </a:buClr>
              <a:buSzPts val="3000"/>
              <a:buFont typeface="Arial"/>
              <a:buNone/>
            </a:pPr>
            <a:endParaRPr sz="3000" b="0" i="0" u="none" strike="noStrike" cap="none">
              <a:solidFill>
                <a:srgbClr val="E87731"/>
              </a:solidFill>
              <a:latin typeface="Arial"/>
              <a:ea typeface="Arial"/>
              <a:cs typeface="Arial"/>
              <a:sym typeface="Arial"/>
            </a:endParaRPr>
          </a:p>
        </p:txBody>
      </p:sp>
      <p:cxnSp>
        <p:nvCxnSpPr>
          <p:cNvPr id="411" name="Google Shape;411;p52"/>
          <p:cNvCxnSpPr/>
          <p:nvPr/>
        </p:nvCxnSpPr>
        <p:spPr>
          <a:xfrm>
            <a:off x="-1089809" y="4814936"/>
            <a:ext cx="4320540" cy="27571"/>
          </a:xfrm>
          <a:prstGeom prst="straightConnector1">
            <a:avLst/>
          </a:prstGeom>
          <a:noFill/>
          <a:ln w="9525" cap="flat" cmpd="sng">
            <a:solidFill>
              <a:schemeClr val="lt2"/>
            </a:solidFill>
            <a:prstDash val="dash"/>
            <a:miter lim="8000"/>
            <a:headEnd type="none" w="sm" len="sm"/>
            <a:tailEnd type="none" w="sm" len="sm"/>
          </a:ln>
        </p:spPr>
      </p:cxnSp>
      <p:sp>
        <p:nvSpPr>
          <p:cNvPr id="412" name="Google Shape;412;p52"/>
          <p:cNvSpPr/>
          <p:nvPr/>
        </p:nvSpPr>
        <p:spPr>
          <a:xfrm>
            <a:off x="2116154" y="2380253"/>
            <a:ext cx="4911694" cy="382994"/>
          </a:xfrm>
          <a:prstGeom prst="rect">
            <a:avLst/>
          </a:prstGeom>
          <a:noFill/>
          <a:ln>
            <a:noFill/>
          </a:ln>
        </p:spPr>
        <p:txBody>
          <a:bodyPr spcFirstLastPara="1" wrap="square" lIns="34275" tIns="45700" rIns="34275" bIns="45700" anchor="b" anchorCtr="0">
            <a:noAutofit/>
          </a:bodyPr>
          <a:lstStyle/>
          <a:p>
            <a:pPr marL="0" marR="0" lvl="0" indent="0" algn="ctr" rtl="0">
              <a:lnSpc>
                <a:spcPct val="90000"/>
              </a:lnSpc>
              <a:spcBef>
                <a:spcPts val="0"/>
              </a:spcBef>
              <a:spcAft>
                <a:spcPts val="0"/>
              </a:spcAft>
              <a:buClr>
                <a:srgbClr val="FFFFFF"/>
              </a:buClr>
              <a:buSzPts val="3300"/>
              <a:buFont typeface="Arial"/>
              <a:buNone/>
            </a:pPr>
            <a:r>
              <a:rPr lang="en" sz="3300" b="0" i="0" u="none" strike="noStrike" cap="none">
                <a:solidFill>
                  <a:srgbClr val="FFFFFF"/>
                </a:solidFill>
                <a:latin typeface="Arial"/>
                <a:ea typeface="Arial"/>
                <a:cs typeface="Arial"/>
                <a:sym typeface="Arial"/>
              </a:rPr>
              <a:t>Virginia Tech’s Course Design Resources   </a:t>
            </a:r>
            <a:endParaRPr sz="3300" b="0" i="0" u="none" strike="noStrike" cap="none">
              <a:solidFill>
                <a:srgbClr val="FFFFFF"/>
              </a:solidFill>
              <a:latin typeface="Arial"/>
              <a:ea typeface="Arial"/>
              <a:cs typeface="Arial"/>
              <a:sym typeface="Arial"/>
            </a:endParaRPr>
          </a:p>
        </p:txBody>
      </p:sp>
      <p:pic>
        <p:nvPicPr>
          <p:cNvPr id="413" name="Google Shape;413;p52"/>
          <p:cNvPicPr preferRelativeResize="0"/>
          <p:nvPr/>
        </p:nvPicPr>
        <p:blipFill rotWithShape="1">
          <a:blip r:embed="rId3">
            <a:alphaModFix/>
          </a:blip>
          <a:srcRect/>
          <a:stretch/>
        </p:blipFill>
        <p:spPr>
          <a:xfrm>
            <a:off x="213211" y="4935854"/>
            <a:ext cx="1285875" cy="114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53" descr="VT-grid-02.png"/>
          <p:cNvPicPr preferRelativeResize="0"/>
          <p:nvPr/>
        </p:nvPicPr>
        <p:blipFill rotWithShape="1">
          <a:blip r:embed="rId3">
            <a:alphaModFix amt="25000"/>
          </a:blip>
          <a:srcRect l="6870" r="6870"/>
          <a:stretch/>
        </p:blipFill>
        <p:spPr>
          <a:xfrm>
            <a:off x="-4170915" y="-633091"/>
            <a:ext cx="9144001" cy="5143500"/>
          </a:xfrm>
          <a:prstGeom prst="rect">
            <a:avLst/>
          </a:prstGeom>
          <a:noFill/>
          <a:ln>
            <a:noFill/>
          </a:ln>
        </p:spPr>
      </p:pic>
      <p:cxnSp>
        <p:nvCxnSpPr>
          <p:cNvPr id="419" name="Google Shape;419;p53"/>
          <p:cNvCxnSpPr/>
          <p:nvPr/>
        </p:nvCxnSpPr>
        <p:spPr>
          <a:xfrm rot="10800000" flipH="1">
            <a:off x="622846" y="1039132"/>
            <a:ext cx="685800" cy="460207"/>
          </a:xfrm>
          <a:prstGeom prst="straightConnector1">
            <a:avLst/>
          </a:prstGeom>
          <a:noFill/>
          <a:ln w="19050" cap="flat" cmpd="sng">
            <a:solidFill>
              <a:schemeClr val="accent2"/>
            </a:solidFill>
            <a:prstDash val="solid"/>
            <a:miter lim="800000"/>
            <a:headEnd type="none" w="sm" len="sm"/>
            <a:tailEnd type="none" w="sm" len="sm"/>
          </a:ln>
        </p:spPr>
      </p:cxnSp>
      <p:sp>
        <p:nvSpPr>
          <p:cNvPr id="420" name="Google Shape;420;p53"/>
          <p:cNvSpPr/>
          <p:nvPr/>
        </p:nvSpPr>
        <p:spPr>
          <a:xfrm>
            <a:off x="1096362" y="1391229"/>
            <a:ext cx="4066189" cy="225061"/>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421" name="Google Shape;421;p53"/>
          <p:cNvSpPr/>
          <p:nvPr/>
        </p:nvSpPr>
        <p:spPr>
          <a:xfrm>
            <a:off x="1352465" y="1162923"/>
            <a:ext cx="5109528" cy="50455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a:solidFill>
                  <a:schemeClr val="accent1"/>
                </a:solidFill>
              </a:rPr>
              <a:t>Course Design Considerations</a:t>
            </a:r>
            <a:endParaRPr sz="2400" b="0" i="0" u="none" strike="noStrike" cap="none">
              <a:solidFill>
                <a:schemeClr val="dk1"/>
              </a:solidFill>
              <a:latin typeface="Arial"/>
              <a:ea typeface="Arial"/>
              <a:cs typeface="Arial"/>
              <a:sym typeface="Arial"/>
            </a:endParaRPr>
          </a:p>
        </p:txBody>
      </p:sp>
      <p:cxnSp>
        <p:nvCxnSpPr>
          <p:cNvPr id="422" name="Google Shape;422;p53"/>
          <p:cNvCxnSpPr/>
          <p:nvPr/>
        </p:nvCxnSpPr>
        <p:spPr>
          <a:xfrm rot="10800000" flipH="1">
            <a:off x="2048649" y="4539424"/>
            <a:ext cx="4397537" cy="21898"/>
          </a:xfrm>
          <a:prstGeom prst="straightConnector1">
            <a:avLst/>
          </a:prstGeom>
          <a:noFill/>
          <a:ln w="9525" cap="flat" cmpd="sng">
            <a:solidFill>
              <a:schemeClr val="accent3"/>
            </a:solidFill>
            <a:prstDash val="dash"/>
            <a:miter lim="8000"/>
            <a:headEnd type="none" w="sm" len="sm"/>
            <a:tailEnd type="none" w="sm" len="sm"/>
          </a:ln>
        </p:spPr>
      </p:cxnSp>
      <p:sp>
        <p:nvSpPr>
          <p:cNvPr id="423" name="Google Shape;423;p53"/>
          <p:cNvSpPr/>
          <p:nvPr/>
        </p:nvSpPr>
        <p:spPr>
          <a:xfrm>
            <a:off x="1464475" y="1781225"/>
            <a:ext cx="6633600" cy="3048300"/>
          </a:xfrm>
          <a:prstGeom prst="rect">
            <a:avLst/>
          </a:prstGeom>
          <a:solidFill>
            <a:schemeClr val="l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Alignment with Course Objectives</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000">
              <a:latin typeface="Calibri"/>
              <a:ea typeface="Calibri"/>
              <a:cs typeface="Calibri"/>
              <a:sym typeface="Calibri"/>
            </a:endParaRPr>
          </a:p>
          <a:p>
            <a:pPr marL="0" marR="0" lvl="0" indent="0" algn="l" rtl="0">
              <a:lnSpc>
                <a:spcPct val="100000"/>
              </a:lnSpc>
              <a:spcBef>
                <a:spcPts val="0"/>
              </a:spcBef>
              <a:spcAft>
                <a:spcPts val="0"/>
              </a:spcAft>
              <a:buNone/>
            </a:pPr>
            <a:r>
              <a:rPr lang="en" sz="1800">
                <a:latin typeface="Calibri"/>
                <a:ea typeface="Calibri"/>
                <a:cs typeface="Calibri"/>
                <a:sym typeface="Calibri"/>
              </a:rPr>
              <a:t>Practical Questions for Planning</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000">
              <a:latin typeface="Calibri"/>
              <a:ea typeface="Calibri"/>
              <a:cs typeface="Calibri"/>
              <a:sym typeface="Calibri"/>
            </a:endParaRPr>
          </a:p>
          <a:p>
            <a:pPr marL="0" marR="0" lvl="0" indent="0" algn="l" rtl="0">
              <a:lnSpc>
                <a:spcPct val="100000"/>
              </a:lnSpc>
              <a:spcBef>
                <a:spcPts val="0"/>
              </a:spcBef>
              <a:spcAft>
                <a:spcPts val="0"/>
              </a:spcAft>
              <a:buNone/>
            </a:pPr>
            <a:r>
              <a:rPr lang="en" sz="1800">
                <a:latin typeface="Calibri"/>
                <a:ea typeface="Calibri"/>
                <a:cs typeface="Calibri"/>
                <a:sym typeface="Calibri"/>
              </a:rPr>
              <a:t>Kolb’s (1984) Experiential Learning Cycle</a:t>
            </a:r>
            <a:endParaRPr sz="1800">
              <a:latin typeface="Calibri"/>
              <a:ea typeface="Calibri"/>
              <a:cs typeface="Calibri"/>
              <a:sym typeface="Calibri"/>
            </a:endParaRPr>
          </a:p>
          <a:p>
            <a:pPr marL="914400" marR="0" lvl="0" indent="-330200" algn="l" rtl="0">
              <a:lnSpc>
                <a:spcPct val="100000"/>
              </a:lnSpc>
              <a:spcBef>
                <a:spcPts val="0"/>
              </a:spcBef>
              <a:spcAft>
                <a:spcPts val="0"/>
              </a:spcAft>
              <a:buSzPts val="1600"/>
              <a:buFont typeface="Calibri"/>
              <a:buChar char="●"/>
            </a:pPr>
            <a:r>
              <a:rPr lang="en" sz="1600">
                <a:latin typeface="Calibri"/>
                <a:ea typeface="Calibri"/>
                <a:cs typeface="Calibri"/>
                <a:sym typeface="Calibri"/>
              </a:rPr>
              <a:t>Concrete Experience</a:t>
            </a:r>
            <a:endParaRPr sz="1600">
              <a:latin typeface="Calibri"/>
              <a:ea typeface="Calibri"/>
              <a:cs typeface="Calibri"/>
              <a:sym typeface="Calibri"/>
            </a:endParaRPr>
          </a:p>
          <a:p>
            <a:pPr marL="914400" marR="0" lvl="0" indent="-330200" algn="l" rtl="0">
              <a:lnSpc>
                <a:spcPct val="100000"/>
              </a:lnSpc>
              <a:spcBef>
                <a:spcPts val="0"/>
              </a:spcBef>
              <a:spcAft>
                <a:spcPts val="0"/>
              </a:spcAft>
              <a:buSzPts val="1600"/>
              <a:buFont typeface="Calibri"/>
              <a:buChar char="●"/>
            </a:pPr>
            <a:r>
              <a:rPr lang="en" sz="1600">
                <a:latin typeface="Calibri"/>
                <a:ea typeface="Calibri"/>
                <a:cs typeface="Calibri"/>
                <a:sym typeface="Calibri"/>
              </a:rPr>
              <a:t>Reflective Observation</a:t>
            </a:r>
            <a:endParaRPr sz="1600">
              <a:latin typeface="Calibri"/>
              <a:ea typeface="Calibri"/>
              <a:cs typeface="Calibri"/>
              <a:sym typeface="Calibri"/>
            </a:endParaRPr>
          </a:p>
          <a:p>
            <a:pPr marL="914400" marR="0" lvl="0" indent="-330200" algn="l" rtl="0">
              <a:lnSpc>
                <a:spcPct val="100000"/>
              </a:lnSpc>
              <a:spcBef>
                <a:spcPts val="0"/>
              </a:spcBef>
              <a:spcAft>
                <a:spcPts val="0"/>
              </a:spcAft>
              <a:buSzPts val="1600"/>
              <a:buFont typeface="Calibri"/>
              <a:buChar char="●"/>
            </a:pPr>
            <a:r>
              <a:rPr lang="en" sz="1600">
                <a:latin typeface="Calibri"/>
                <a:ea typeface="Calibri"/>
                <a:cs typeface="Calibri"/>
                <a:sym typeface="Calibri"/>
              </a:rPr>
              <a:t>Abstract Conceptualization</a:t>
            </a:r>
            <a:endParaRPr sz="1600">
              <a:latin typeface="Calibri"/>
              <a:ea typeface="Calibri"/>
              <a:cs typeface="Calibri"/>
              <a:sym typeface="Calibri"/>
            </a:endParaRPr>
          </a:p>
          <a:p>
            <a:pPr marL="914400" marR="0" lvl="0" indent="-330200" algn="l" rtl="0">
              <a:lnSpc>
                <a:spcPct val="100000"/>
              </a:lnSpc>
              <a:spcBef>
                <a:spcPts val="0"/>
              </a:spcBef>
              <a:spcAft>
                <a:spcPts val="0"/>
              </a:spcAft>
              <a:buSzPts val="1600"/>
              <a:buFont typeface="Calibri"/>
              <a:buChar char="●"/>
            </a:pPr>
            <a:r>
              <a:rPr lang="en" sz="1600">
                <a:latin typeface="Calibri"/>
                <a:ea typeface="Calibri"/>
                <a:cs typeface="Calibri"/>
                <a:sym typeface="Calibri"/>
              </a:rPr>
              <a:t>Active Experimentation</a:t>
            </a:r>
            <a:endParaRPr sz="1600">
              <a:latin typeface="Calibri"/>
              <a:ea typeface="Calibri"/>
              <a:cs typeface="Calibri"/>
              <a:sym typeface="Calibri"/>
            </a:endParaRPr>
          </a:p>
          <a:p>
            <a:pPr marL="0" marR="0" lvl="0" indent="0" algn="l" rtl="0">
              <a:lnSpc>
                <a:spcPct val="100000"/>
              </a:lnSpc>
              <a:spcBef>
                <a:spcPts val="0"/>
              </a:spcBef>
              <a:spcAft>
                <a:spcPts val="0"/>
              </a:spcAft>
              <a:buNone/>
            </a:pPr>
            <a:endParaRPr sz="1000">
              <a:latin typeface="Calibri"/>
              <a:ea typeface="Calibri"/>
              <a:cs typeface="Calibri"/>
              <a:sym typeface="Calibri"/>
            </a:endParaRPr>
          </a:p>
          <a:p>
            <a:pPr marL="0" marR="0" lvl="0" indent="0" algn="l" rtl="0">
              <a:lnSpc>
                <a:spcPct val="100000"/>
              </a:lnSpc>
              <a:spcBef>
                <a:spcPts val="0"/>
              </a:spcBef>
              <a:spcAft>
                <a:spcPts val="0"/>
              </a:spcAft>
              <a:buNone/>
            </a:pPr>
            <a:r>
              <a:rPr lang="en" sz="1800">
                <a:latin typeface="Calibri"/>
                <a:ea typeface="Calibri"/>
                <a:cs typeface="Calibri"/>
                <a:sym typeface="Calibri"/>
              </a:rPr>
              <a:t>Reflection as Integration</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1828800" marR="0" lvl="0" indent="0" algn="l" rtl="0">
              <a:lnSpc>
                <a:spcPct val="100000"/>
              </a:lnSpc>
              <a:spcBef>
                <a:spcPts val="0"/>
              </a:spcBef>
              <a:spcAft>
                <a:spcPts val="0"/>
              </a:spcAft>
              <a:buNone/>
            </a:pPr>
            <a:endParaRPr sz="1800">
              <a:latin typeface="Calibri"/>
              <a:ea typeface="Calibri"/>
              <a:cs typeface="Calibri"/>
              <a:sym typeface="Calibri"/>
            </a:endParaRPr>
          </a:p>
          <a:p>
            <a:pPr marL="182880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54" descr="VT-grid-02.png"/>
          <p:cNvPicPr preferRelativeResize="0"/>
          <p:nvPr/>
        </p:nvPicPr>
        <p:blipFill rotWithShape="1">
          <a:blip r:embed="rId3">
            <a:alphaModFix amt="25000"/>
          </a:blip>
          <a:srcRect l="6874" r="6866"/>
          <a:stretch/>
        </p:blipFill>
        <p:spPr>
          <a:xfrm>
            <a:off x="-4170915" y="-633091"/>
            <a:ext cx="9144004" cy="5143500"/>
          </a:xfrm>
          <a:prstGeom prst="rect">
            <a:avLst/>
          </a:prstGeom>
          <a:noFill/>
          <a:ln>
            <a:noFill/>
          </a:ln>
        </p:spPr>
      </p:pic>
      <p:cxnSp>
        <p:nvCxnSpPr>
          <p:cNvPr id="429" name="Google Shape;429;p54"/>
          <p:cNvCxnSpPr/>
          <p:nvPr/>
        </p:nvCxnSpPr>
        <p:spPr>
          <a:xfrm rot="10800000" flipH="1">
            <a:off x="622846" y="1039139"/>
            <a:ext cx="685800" cy="460200"/>
          </a:xfrm>
          <a:prstGeom prst="straightConnector1">
            <a:avLst/>
          </a:prstGeom>
          <a:noFill/>
          <a:ln w="19050" cap="flat" cmpd="sng">
            <a:solidFill>
              <a:schemeClr val="accent2"/>
            </a:solidFill>
            <a:prstDash val="solid"/>
            <a:miter lim="800000"/>
            <a:headEnd type="none" w="sm" len="sm"/>
            <a:tailEnd type="none" w="sm" len="sm"/>
          </a:ln>
        </p:spPr>
      </p:cxnSp>
      <p:sp>
        <p:nvSpPr>
          <p:cNvPr id="430" name="Google Shape;430;p54"/>
          <p:cNvSpPr/>
          <p:nvPr/>
        </p:nvSpPr>
        <p:spPr>
          <a:xfrm>
            <a:off x="1096362" y="1391229"/>
            <a:ext cx="4066200" cy="225000"/>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431" name="Google Shape;431;p54"/>
          <p:cNvSpPr/>
          <p:nvPr/>
        </p:nvSpPr>
        <p:spPr>
          <a:xfrm>
            <a:off x="1352465" y="1162923"/>
            <a:ext cx="5109600" cy="504600"/>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a:solidFill>
                  <a:schemeClr val="accent1"/>
                </a:solidFill>
              </a:rPr>
              <a:t>Course Design Resources</a:t>
            </a:r>
            <a:endParaRPr sz="2400" b="0" i="0" u="none" strike="noStrike" cap="none">
              <a:solidFill>
                <a:schemeClr val="dk1"/>
              </a:solidFill>
              <a:latin typeface="Arial"/>
              <a:ea typeface="Arial"/>
              <a:cs typeface="Arial"/>
              <a:sym typeface="Arial"/>
            </a:endParaRPr>
          </a:p>
        </p:txBody>
      </p:sp>
      <p:cxnSp>
        <p:nvCxnSpPr>
          <p:cNvPr id="432" name="Google Shape;432;p54"/>
          <p:cNvCxnSpPr/>
          <p:nvPr/>
        </p:nvCxnSpPr>
        <p:spPr>
          <a:xfrm rot="10800000" flipH="1">
            <a:off x="2048649" y="4539422"/>
            <a:ext cx="4397400" cy="21900"/>
          </a:xfrm>
          <a:prstGeom prst="straightConnector1">
            <a:avLst/>
          </a:prstGeom>
          <a:noFill/>
          <a:ln w="9525" cap="flat" cmpd="sng">
            <a:solidFill>
              <a:schemeClr val="accent3"/>
            </a:solidFill>
            <a:prstDash val="dash"/>
            <a:miter lim="8000"/>
            <a:headEnd type="none" w="sm" len="sm"/>
            <a:tailEnd type="none" w="sm" len="sm"/>
          </a:ln>
        </p:spPr>
      </p:cxnSp>
      <p:sp>
        <p:nvSpPr>
          <p:cNvPr id="433" name="Google Shape;433;p54"/>
          <p:cNvSpPr/>
          <p:nvPr/>
        </p:nvSpPr>
        <p:spPr>
          <a:xfrm>
            <a:off x="1428750" y="1781225"/>
            <a:ext cx="6878400" cy="3048300"/>
          </a:xfrm>
          <a:prstGeom prst="rect">
            <a:avLst/>
          </a:prstGeom>
          <a:solidFill>
            <a:schemeClr val="lt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r>
              <a:rPr lang="en" sz="1800">
                <a:latin typeface="Calibri"/>
                <a:ea typeface="Calibri"/>
                <a:cs typeface="Calibri"/>
                <a:sym typeface="Calibri"/>
              </a:rPr>
              <a:t>Center for Excellence in Teaching and Learning - </a:t>
            </a:r>
            <a:r>
              <a:rPr lang="en" sz="1800" u="sng">
                <a:solidFill>
                  <a:schemeClr val="hlink"/>
                </a:solidFill>
                <a:latin typeface="Calibri"/>
                <a:ea typeface="Calibri"/>
                <a:cs typeface="Calibri"/>
                <a:sym typeface="Calibri"/>
                <a:hlinkClick r:id="rId4"/>
              </a:rPr>
              <a:t>teaching@vt.edu</a:t>
            </a:r>
            <a:endParaRPr sz="1800">
              <a:latin typeface="Calibri"/>
              <a:ea typeface="Calibri"/>
              <a:cs typeface="Calibri"/>
              <a:sym typeface="Calibri"/>
            </a:endParaRPr>
          </a:p>
          <a:p>
            <a:pPr marL="9144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Course Design Clinics</a:t>
            </a:r>
            <a:endParaRPr sz="1800">
              <a:latin typeface="Calibri"/>
              <a:ea typeface="Calibri"/>
              <a:cs typeface="Calibri"/>
              <a:sym typeface="Calibri"/>
            </a:endParaRPr>
          </a:p>
          <a:p>
            <a:pPr marL="9144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Course Consultations</a:t>
            </a:r>
            <a:endParaRPr sz="1800">
              <a:latin typeface="Calibri"/>
              <a:ea typeface="Calibri"/>
              <a:cs typeface="Calibri"/>
              <a:sym typeface="Calibri"/>
            </a:endParaRPr>
          </a:p>
          <a:p>
            <a:pPr marL="9144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Fall Workshops</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000">
              <a:latin typeface="Calibri"/>
              <a:ea typeface="Calibri"/>
              <a:cs typeface="Calibri"/>
              <a:sym typeface="Calibri"/>
            </a:endParaRPr>
          </a:p>
          <a:p>
            <a:pPr marL="0" marR="0" lvl="0" indent="0" algn="l" rtl="0">
              <a:lnSpc>
                <a:spcPct val="100000"/>
              </a:lnSpc>
              <a:spcBef>
                <a:spcPts val="0"/>
              </a:spcBef>
              <a:spcAft>
                <a:spcPts val="0"/>
              </a:spcAft>
              <a:buNone/>
            </a:pPr>
            <a:r>
              <a:rPr lang="en" sz="1800">
                <a:latin typeface="Calibri"/>
                <a:ea typeface="Calibri"/>
                <a:cs typeface="Calibri"/>
                <a:sym typeface="Calibri"/>
              </a:rPr>
              <a:t>Technology-enhanced Learning and Online Strategies - </a:t>
            </a:r>
            <a:r>
              <a:rPr lang="en" sz="1800" u="sng">
                <a:solidFill>
                  <a:schemeClr val="hlink"/>
                </a:solidFill>
                <a:latin typeface="Calibri"/>
                <a:ea typeface="Calibri"/>
                <a:cs typeface="Calibri"/>
                <a:sym typeface="Calibri"/>
                <a:hlinkClick r:id="rId5"/>
              </a:rPr>
              <a:t>tlos@vt.edu</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000">
              <a:latin typeface="Calibri"/>
              <a:ea typeface="Calibri"/>
              <a:cs typeface="Calibri"/>
              <a:sym typeface="Calibri"/>
            </a:endParaRPr>
          </a:p>
          <a:p>
            <a:pPr marL="0" marR="0" lvl="0" indent="0" algn="l" rtl="0">
              <a:lnSpc>
                <a:spcPct val="100000"/>
              </a:lnSpc>
              <a:spcBef>
                <a:spcPts val="0"/>
              </a:spcBef>
              <a:spcAft>
                <a:spcPts val="0"/>
              </a:spcAft>
              <a:buNone/>
            </a:pPr>
            <a:r>
              <a:rPr lang="en" sz="1800">
                <a:latin typeface="Calibri"/>
                <a:ea typeface="Calibri"/>
                <a:cs typeface="Calibri"/>
                <a:sym typeface="Calibri"/>
              </a:rPr>
              <a:t>University Libraries</a:t>
            </a:r>
            <a:endParaRPr sz="1800">
              <a:latin typeface="Calibri"/>
              <a:ea typeface="Calibri"/>
              <a:cs typeface="Calibri"/>
              <a:sym typeface="Calibri"/>
            </a:endParaRPr>
          </a:p>
          <a:p>
            <a:pPr marL="182880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p55" descr="VT-grid-02.png"/>
          <p:cNvPicPr preferRelativeResize="0"/>
          <p:nvPr/>
        </p:nvPicPr>
        <p:blipFill rotWithShape="1">
          <a:blip r:embed="rId3">
            <a:alphaModFix amt="25000"/>
          </a:blip>
          <a:srcRect l="6870" r="6870"/>
          <a:stretch/>
        </p:blipFill>
        <p:spPr>
          <a:xfrm>
            <a:off x="-4170915" y="-633091"/>
            <a:ext cx="9144001" cy="5143500"/>
          </a:xfrm>
          <a:prstGeom prst="rect">
            <a:avLst/>
          </a:prstGeom>
          <a:noFill/>
          <a:ln>
            <a:noFill/>
          </a:ln>
        </p:spPr>
      </p:pic>
      <p:cxnSp>
        <p:nvCxnSpPr>
          <p:cNvPr id="439" name="Google Shape;439;p55"/>
          <p:cNvCxnSpPr/>
          <p:nvPr/>
        </p:nvCxnSpPr>
        <p:spPr>
          <a:xfrm rot="10800000" flipH="1">
            <a:off x="622846" y="1039132"/>
            <a:ext cx="685800" cy="460207"/>
          </a:xfrm>
          <a:prstGeom prst="straightConnector1">
            <a:avLst/>
          </a:prstGeom>
          <a:noFill/>
          <a:ln w="19050" cap="flat" cmpd="sng">
            <a:solidFill>
              <a:schemeClr val="accent2"/>
            </a:solidFill>
            <a:prstDash val="solid"/>
            <a:miter lim="800000"/>
            <a:headEnd type="none" w="sm" len="sm"/>
            <a:tailEnd type="none" w="sm" len="sm"/>
          </a:ln>
        </p:spPr>
      </p:cxnSp>
      <p:sp>
        <p:nvSpPr>
          <p:cNvPr id="440" name="Google Shape;440;p55"/>
          <p:cNvSpPr/>
          <p:nvPr/>
        </p:nvSpPr>
        <p:spPr>
          <a:xfrm>
            <a:off x="1096362" y="1391229"/>
            <a:ext cx="4066189" cy="225061"/>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441" name="Google Shape;441;p55"/>
          <p:cNvSpPr/>
          <p:nvPr/>
        </p:nvSpPr>
        <p:spPr>
          <a:xfrm>
            <a:off x="1352465" y="1162923"/>
            <a:ext cx="5109528" cy="50455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University Libraries Resources</a:t>
            </a:r>
            <a:endParaRPr sz="2400" b="0" i="0" u="none" strike="noStrike" cap="none">
              <a:solidFill>
                <a:schemeClr val="dk1"/>
              </a:solidFill>
              <a:latin typeface="Arial"/>
              <a:ea typeface="Arial"/>
              <a:cs typeface="Arial"/>
              <a:sym typeface="Arial"/>
            </a:endParaRPr>
          </a:p>
        </p:txBody>
      </p:sp>
      <p:cxnSp>
        <p:nvCxnSpPr>
          <p:cNvPr id="442" name="Google Shape;442;p55"/>
          <p:cNvCxnSpPr/>
          <p:nvPr/>
        </p:nvCxnSpPr>
        <p:spPr>
          <a:xfrm flipH="1">
            <a:off x="6446186" y="1657350"/>
            <a:ext cx="15807" cy="2882074"/>
          </a:xfrm>
          <a:prstGeom prst="straightConnector1">
            <a:avLst/>
          </a:prstGeom>
          <a:noFill/>
          <a:ln w="9525" cap="flat" cmpd="sng">
            <a:solidFill>
              <a:schemeClr val="accent3"/>
            </a:solidFill>
            <a:prstDash val="dash"/>
            <a:miter lim="8000"/>
            <a:headEnd type="none" w="sm" len="sm"/>
            <a:tailEnd type="none" w="sm" len="sm"/>
          </a:ln>
        </p:spPr>
      </p:cxnSp>
      <p:cxnSp>
        <p:nvCxnSpPr>
          <p:cNvPr id="443" name="Google Shape;443;p55"/>
          <p:cNvCxnSpPr/>
          <p:nvPr/>
        </p:nvCxnSpPr>
        <p:spPr>
          <a:xfrm rot="10800000" flipH="1">
            <a:off x="2048649" y="4539424"/>
            <a:ext cx="4397537" cy="21898"/>
          </a:xfrm>
          <a:prstGeom prst="straightConnector1">
            <a:avLst/>
          </a:prstGeom>
          <a:noFill/>
          <a:ln w="9525" cap="flat" cmpd="sng">
            <a:solidFill>
              <a:schemeClr val="accent3"/>
            </a:solidFill>
            <a:prstDash val="dash"/>
            <a:miter lim="8000"/>
            <a:headEnd type="none" w="sm" len="sm"/>
            <a:tailEnd type="none" w="sm" len="sm"/>
          </a:ln>
        </p:spPr>
      </p:cxnSp>
      <p:cxnSp>
        <p:nvCxnSpPr>
          <p:cNvPr id="444" name="Google Shape;444;p55"/>
          <p:cNvCxnSpPr/>
          <p:nvPr/>
        </p:nvCxnSpPr>
        <p:spPr>
          <a:xfrm rot="10800000" flipH="1">
            <a:off x="2048650" y="1670006"/>
            <a:ext cx="4397537" cy="21898"/>
          </a:xfrm>
          <a:prstGeom prst="straightConnector1">
            <a:avLst/>
          </a:prstGeom>
          <a:noFill/>
          <a:ln w="9525" cap="flat" cmpd="sng">
            <a:solidFill>
              <a:schemeClr val="accent3"/>
            </a:solidFill>
            <a:prstDash val="dash"/>
            <a:miter lim="8000"/>
            <a:headEnd type="none" w="sm" len="sm"/>
            <a:tailEnd type="none" w="sm" len="sm"/>
          </a:ln>
        </p:spPr>
      </p:cxnSp>
      <p:sp>
        <p:nvSpPr>
          <p:cNvPr id="445" name="Google Shape;445;p55"/>
          <p:cNvSpPr/>
          <p:nvPr/>
        </p:nvSpPr>
        <p:spPr>
          <a:xfrm>
            <a:off x="6807049" y="3493627"/>
            <a:ext cx="2127900" cy="1548300"/>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Kirsten Dean</a:t>
            </a:r>
            <a:endParaRPr sz="180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Global Ed. Librarian</a:t>
            </a:r>
            <a:endParaRPr sz="180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r>
              <a:rPr lang="en" sz="1800" u="sng">
                <a:solidFill>
                  <a:schemeClr val="hlink"/>
                </a:solidFill>
                <a:latin typeface="Calibri"/>
                <a:ea typeface="Calibri"/>
                <a:cs typeface="Calibri"/>
                <a:sym typeface="Calibri"/>
                <a:hlinkClick r:id="rId4"/>
              </a:rPr>
              <a:t>kirstend@vt.edu</a:t>
            </a:r>
            <a:endParaRPr sz="180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endParaRPr sz="1800">
              <a:solidFill>
                <a:schemeClr val="accent1"/>
              </a:solidFill>
              <a:latin typeface="Calibri"/>
              <a:ea typeface="Calibri"/>
              <a:cs typeface="Calibri"/>
              <a:sym typeface="Calibri"/>
            </a:endParaRPr>
          </a:p>
        </p:txBody>
      </p:sp>
      <p:sp>
        <p:nvSpPr>
          <p:cNvPr id="446" name="Google Shape;446;p55"/>
          <p:cNvSpPr/>
          <p:nvPr/>
        </p:nvSpPr>
        <p:spPr>
          <a:xfrm>
            <a:off x="1013100" y="1839875"/>
            <a:ext cx="5299500" cy="2551500"/>
          </a:xfrm>
          <a:prstGeom prst="rect">
            <a:avLst/>
          </a:prstGeom>
          <a:solidFill>
            <a:schemeClr val="lt1"/>
          </a:solidFill>
          <a:ln>
            <a:noFill/>
          </a:ln>
        </p:spPr>
        <p:txBody>
          <a:bodyPr spcFirstLastPara="1" wrap="square" lIns="45700" tIns="45700" rIns="45700" bIns="45700" anchor="ctr" anchorCtr="0">
            <a:noAutofit/>
          </a:bodyPr>
          <a:lstStyle/>
          <a:p>
            <a:pPr marL="457200" marR="0" lvl="0" indent="-355600" algn="l" rtl="0">
              <a:lnSpc>
                <a:spcPct val="115000"/>
              </a:lnSpc>
              <a:spcBef>
                <a:spcPts val="0"/>
              </a:spcBef>
              <a:spcAft>
                <a:spcPts val="0"/>
              </a:spcAft>
              <a:buSzPts val="2000"/>
              <a:buFont typeface="Calibri"/>
              <a:buChar char="●"/>
            </a:pPr>
            <a:r>
              <a:rPr lang="en" sz="2000">
                <a:latin typeface="Calibri"/>
                <a:ea typeface="Calibri"/>
                <a:cs typeface="Calibri"/>
                <a:sym typeface="Calibri"/>
              </a:rPr>
              <a:t>What information and media can you share globally - without breaking copyright law?</a:t>
            </a:r>
            <a:endParaRPr sz="2000">
              <a:latin typeface="Calibri"/>
              <a:ea typeface="Calibri"/>
              <a:cs typeface="Calibri"/>
              <a:sym typeface="Calibri"/>
            </a:endParaRPr>
          </a:p>
          <a:p>
            <a:pPr marL="457200" marR="0" lvl="0" indent="-355600" algn="l" rtl="0">
              <a:lnSpc>
                <a:spcPct val="115000"/>
              </a:lnSpc>
              <a:spcBef>
                <a:spcPts val="1000"/>
              </a:spcBef>
              <a:spcAft>
                <a:spcPts val="0"/>
              </a:spcAft>
              <a:buSzPts val="2000"/>
              <a:buFont typeface="Calibri"/>
              <a:buChar char="●"/>
            </a:pPr>
            <a:r>
              <a:rPr lang="en" sz="2000">
                <a:latin typeface="Calibri"/>
                <a:ea typeface="Calibri"/>
                <a:cs typeface="Calibri"/>
                <a:sym typeface="Calibri"/>
              </a:rPr>
              <a:t>What do the Libraries have for you?</a:t>
            </a:r>
            <a:endParaRPr sz="2000">
              <a:latin typeface="Calibri"/>
              <a:ea typeface="Calibri"/>
              <a:cs typeface="Calibri"/>
              <a:sym typeface="Calibri"/>
            </a:endParaRPr>
          </a:p>
          <a:p>
            <a:pPr marL="457200" marR="0" lvl="0" indent="-355600" algn="l" rtl="0">
              <a:lnSpc>
                <a:spcPct val="115000"/>
              </a:lnSpc>
              <a:spcBef>
                <a:spcPts val="1000"/>
              </a:spcBef>
              <a:spcAft>
                <a:spcPts val="1000"/>
              </a:spcAft>
              <a:buSzPts val="2000"/>
              <a:buFont typeface="Calibri"/>
              <a:buChar char="●"/>
            </a:pPr>
            <a:r>
              <a:rPr lang="en" sz="2000">
                <a:latin typeface="Calibri"/>
                <a:ea typeface="Calibri"/>
                <a:cs typeface="Calibri"/>
                <a:sym typeface="Calibri"/>
              </a:rPr>
              <a:t>Digital tools for virtual learning and collaboration</a:t>
            </a:r>
            <a:endParaRPr sz="2000">
              <a:latin typeface="Calibri"/>
              <a:ea typeface="Calibri"/>
              <a:cs typeface="Calibri"/>
              <a:sym typeface="Calibri"/>
            </a:endParaRPr>
          </a:p>
        </p:txBody>
      </p:sp>
      <p:pic>
        <p:nvPicPr>
          <p:cNvPr id="447" name="Google Shape;447;p55"/>
          <p:cNvPicPr preferRelativeResize="0"/>
          <p:nvPr/>
        </p:nvPicPr>
        <p:blipFill>
          <a:blip r:embed="rId5">
            <a:alphaModFix/>
          </a:blip>
          <a:stretch>
            <a:fillRect/>
          </a:stretch>
        </p:blipFill>
        <p:spPr>
          <a:xfrm>
            <a:off x="6807048" y="853252"/>
            <a:ext cx="1655400" cy="1655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51"/>
        <p:cNvGrpSpPr/>
        <p:nvPr/>
      </p:nvGrpSpPr>
      <p:grpSpPr>
        <a:xfrm>
          <a:off x="0" y="0"/>
          <a:ext cx="0" cy="0"/>
          <a:chOff x="0" y="0"/>
          <a:chExt cx="0" cy="0"/>
        </a:xfrm>
      </p:grpSpPr>
      <p:sp>
        <p:nvSpPr>
          <p:cNvPr id="452" name="Google Shape;452;p56"/>
          <p:cNvSpPr/>
          <p:nvPr/>
        </p:nvSpPr>
        <p:spPr>
          <a:xfrm>
            <a:off x="1847388" y="2066292"/>
            <a:ext cx="418421" cy="38188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2"/>
              </a:buClr>
              <a:buSzPts val="3000"/>
              <a:buFont typeface="Arial"/>
              <a:buNone/>
            </a:pPr>
            <a:endParaRPr sz="3000" b="0" i="0" u="none" strike="noStrike" cap="none">
              <a:solidFill>
                <a:srgbClr val="E87731"/>
              </a:solidFill>
              <a:latin typeface="Arial"/>
              <a:ea typeface="Arial"/>
              <a:cs typeface="Arial"/>
              <a:sym typeface="Arial"/>
            </a:endParaRPr>
          </a:p>
        </p:txBody>
      </p:sp>
      <p:cxnSp>
        <p:nvCxnSpPr>
          <p:cNvPr id="453" name="Google Shape;453;p56"/>
          <p:cNvCxnSpPr/>
          <p:nvPr/>
        </p:nvCxnSpPr>
        <p:spPr>
          <a:xfrm>
            <a:off x="-1089809" y="4814936"/>
            <a:ext cx="4320540" cy="27571"/>
          </a:xfrm>
          <a:prstGeom prst="straightConnector1">
            <a:avLst/>
          </a:prstGeom>
          <a:noFill/>
          <a:ln w="9525" cap="flat" cmpd="sng">
            <a:solidFill>
              <a:schemeClr val="lt2"/>
            </a:solidFill>
            <a:prstDash val="dash"/>
            <a:miter lim="8000"/>
            <a:headEnd type="none" w="sm" len="sm"/>
            <a:tailEnd type="none" w="sm" len="sm"/>
          </a:ln>
        </p:spPr>
      </p:cxnSp>
      <p:sp>
        <p:nvSpPr>
          <p:cNvPr id="454" name="Google Shape;454;p56"/>
          <p:cNvSpPr/>
          <p:nvPr/>
        </p:nvSpPr>
        <p:spPr>
          <a:xfrm>
            <a:off x="2116154" y="2380253"/>
            <a:ext cx="4911694" cy="382994"/>
          </a:xfrm>
          <a:prstGeom prst="rect">
            <a:avLst/>
          </a:prstGeom>
          <a:noFill/>
          <a:ln>
            <a:noFill/>
          </a:ln>
        </p:spPr>
        <p:txBody>
          <a:bodyPr spcFirstLastPara="1" wrap="square" lIns="34275" tIns="45700" rIns="34275" bIns="45700" anchor="b" anchorCtr="0">
            <a:noAutofit/>
          </a:bodyPr>
          <a:lstStyle/>
          <a:p>
            <a:pPr marL="0" marR="0" lvl="0" indent="0" algn="ctr" rtl="0">
              <a:lnSpc>
                <a:spcPct val="90000"/>
              </a:lnSpc>
              <a:spcBef>
                <a:spcPts val="0"/>
              </a:spcBef>
              <a:spcAft>
                <a:spcPts val="0"/>
              </a:spcAft>
              <a:buClr>
                <a:srgbClr val="FFFFFF"/>
              </a:buClr>
              <a:buSzPts val="3300"/>
              <a:buFont typeface="Arial"/>
              <a:buNone/>
            </a:pPr>
            <a:r>
              <a:rPr lang="en" sz="3300" b="0" i="0" u="none" strike="noStrike" cap="none">
                <a:solidFill>
                  <a:srgbClr val="FFFFFF"/>
                </a:solidFill>
                <a:latin typeface="Arial"/>
                <a:ea typeface="Arial"/>
                <a:cs typeface="Arial"/>
                <a:sym typeface="Arial"/>
              </a:rPr>
              <a:t>Virtual Exchange Resources </a:t>
            </a:r>
            <a:endParaRPr sz="3300" b="0" i="0" u="none" strike="noStrike" cap="none">
              <a:solidFill>
                <a:srgbClr val="FFFFFF"/>
              </a:solidFill>
              <a:latin typeface="Arial"/>
              <a:ea typeface="Arial"/>
              <a:cs typeface="Arial"/>
              <a:sym typeface="Arial"/>
            </a:endParaRPr>
          </a:p>
        </p:txBody>
      </p:sp>
      <p:pic>
        <p:nvPicPr>
          <p:cNvPr id="455" name="Google Shape;455;p56"/>
          <p:cNvPicPr preferRelativeResize="0"/>
          <p:nvPr/>
        </p:nvPicPr>
        <p:blipFill rotWithShape="1">
          <a:blip r:embed="rId3">
            <a:alphaModFix/>
          </a:blip>
          <a:srcRect/>
          <a:stretch/>
        </p:blipFill>
        <p:spPr>
          <a:xfrm>
            <a:off x="213211" y="4935854"/>
            <a:ext cx="1285875" cy="1143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57" descr="VT-grid-02.png"/>
          <p:cNvPicPr preferRelativeResize="0"/>
          <p:nvPr/>
        </p:nvPicPr>
        <p:blipFill rotWithShape="1">
          <a:blip r:embed="rId3">
            <a:alphaModFix amt="25000"/>
          </a:blip>
          <a:srcRect l="6870" r="6870"/>
          <a:stretch/>
        </p:blipFill>
        <p:spPr>
          <a:xfrm>
            <a:off x="-4170915" y="-633091"/>
            <a:ext cx="9144001" cy="5143500"/>
          </a:xfrm>
          <a:prstGeom prst="rect">
            <a:avLst/>
          </a:prstGeom>
          <a:noFill/>
          <a:ln>
            <a:noFill/>
          </a:ln>
        </p:spPr>
      </p:pic>
      <p:cxnSp>
        <p:nvCxnSpPr>
          <p:cNvPr id="461" name="Google Shape;461;p57"/>
          <p:cNvCxnSpPr/>
          <p:nvPr/>
        </p:nvCxnSpPr>
        <p:spPr>
          <a:xfrm rot="10800000" flipH="1">
            <a:off x="622846" y="1039132"/>
            <a:ext cx="685800" cy="460207"/>
          </a:xfrm>
          <a:prstGeom prst="straightConnector1">
            <a:avLst/>
          </a:prstGeom>
          <a:noFill/>
          <a:ln w="19050" cap="flat" cmpd="sng">
            <a:solidFill>
              <a:schemeClr val="accent2"/>
            </a:solidFill>
            <a:prstDash val="solid"/>
            <a:miter lim="800000"/>
            <a:headEnd type="none" w="sm" len="sm"/>
            <a:tailEnd type="none" w="sm" len="sm"/>
          </a:ln>
        </p:spPr>
      </p:cxnSp>
      <p:sp>
        <p:nvSpPr>
          <p:cNvPr id="462" name="Google Shape;462;p57"/>
          <p:cNvSpPr/>
          <p:nvPr/>
        </p:nvSpPr>
        <p:spPr>
          <a:xfrm>
            <a:off x="1096362" y="1391229"/>
            <a:ext cx="4066189" cy="225061"/>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463" name="Google Shape;463;p57"/>
          <p:cNvSpPr/>
          <p:nvPr/>
        </p:nvSpPr>
        <p:spPr>
          <a:xfrm>
            <a:off x="1352465" y="1162923"/>
            <a:ext cx="5109600" cy="504600"/>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Virtual Exchange Resources</a:t>
            </a:r>
            <a:endParaRPr sz="2400" b="0" i="0" u="none" strike="noStrike" cap="none">
              <a:solidFill>
                <a:schemeClr val="dk1"/>
              </a:solidFill>
              <a:latin typeface="Arial"/>
              <a:ea typeface="Arial"/>
              <a:cs typeface="Arial"/>
              <a:sym typeface="Arial"/>
            </a:endParaRPr>
          </a:p>
        </p:txBody>
      </p:sp>
      <p:cxnSp>
        <p:nvCxnSpPr>
          <p:cNvPr id="464" name="Google Shape;464;p57"/>
          <p:cNvCxnSpPr/>
          <p:nvPr/>
        </p:nvCxnSpPr>
        <p:spPr>
          <a:xfrm rot="10800000" flipH="1">
            <a:off x="2048649" y="4539424"/>
            <a:ext cx="4397537" cy="21898"/>
          </a:xfrm>
          <a:prstGeom prst="straightConnector1">
            <a:avLst/>
          </a:prstGeom>
          <a:noFill/>
          <a:ln w="9525" cap="flat" cmpd="sng">
            <a:solidFill>
              <a:schemeClr val="accent3"/>
            </a:solidFill>
            <a:prstDash val="dash"/>
            <a:miter lim="8000"/>
            <a:headEnd type="none" w="sm" len="sm"/>
            <a:tailEnd type="none" w="sm" len="sm"/>
          </a:ln>
        </p:spPr>
      </p:cxnSp>
      <p:cxnSp>
        <p:nvCxnSpPr>
          <p:cNvPr id="465" name="Google Shape;465;p57"/>
          <p:cNvCxnSpPr/>
          <p:nvPr/>
        </p:nvCxnSpPr>
        <p:spPr>
          <a:xfrm rot="10800000" flipH="1">
            <a:off x="2048650" y="1670006"/>
            <a:ext cx="4397537" cy="21898"/>
          </a:xfrm>
          <a:prstGeom prst="straightConnector1">
            <a:avLst/>
          </a:prstGeom>
          <a:noFill/>
          <a:ln w="9525" cap="flat" cmpd="sng">
            <a:solidFill>
              <a:schemeClr val="accent3"/>
            </a:solidFill>
            <a:prstDash val="dash"/>
            <a:miter lim="8000"/>
            <a:headEnd type="none" w="sm" len="sm"/>
            <a:tailEnd type="none" w="sm" len="sm"/>
          </a:ln>
        </p:spPr>
      </p:cxnSp>
      <p:sp>
        <p:nvSpPr>
          <p:cNvPr id="466" name="Google Shape;466;p57"/>
          <p:cNvSpPr/>
          <p:nvPr/>
        </p:nvSpPr>
        <p:spPr>
          <a:xfrm>
            <a:off x="1827247" y="1626059"/>
            <a:ext cx="3949922" cy="1975741"/>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467" name="Google Shape;467;p57"/>
          <p:cNvSpPr/>
          <p:nvPr/>
        </p:nvSpPr>
        <p:spPr>
          <a:xfrm>
            <a:off x="312250" y="1730725"/>
            <a:ext cx="8390700" cy="2769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1800"/>
              <a:buFont typeface="Arial"/>
              <a:buChar char="•"/>
            </a:pPr>
            <a:r>
              <a:rPr lang="en" sz="1800">
                <a:solidFill>
                  <a:schemeClr val="accent1"/>
                </a:solidFill>
              </a:rPr>
              <a:t>FORUM on Education Abroad Professional’s Guide to Online Global Learning Experiences: </a:t>
            </a:r>
            <a:r>
              <a:rPr lang="en" sz="1100" u="sng">
                <a:solidFill>
                  <a:schemeClr val="hlink"/>
                </a:solidFill>
                <a:hlinkClick r:id="rId4"/>
              </a:rPr>
              <a:t>https://forumea.org/resources/guidelines/virtual-exchanges-and-global-learning-online/</a:t>
            </a:r>
            <a:endParaRPr sz="1800">
              <a:solidFill>
                <a:schemeClr val="accent1"/>
              </a:solidFill>
            </a:endParaRPr>
          </a:p>
          <a:p>
            <a:pPr marL="285750" marR="0" lvl="0" indent="-285750" algn="l" rtl="0">
              <a:lnSpc>
                <a:spcPct val="100000"/>
              </a:lnSpc>
              <a:spcBef>
                <a:spcPts val="0"/>
              </a:spcBef>
              <a:spcAft>
                <a:spcPts val="0"/>
              </a:spcAft>
              <a:buClr>
                <a:schemeClr val="accent1"/>
              </a:buClr>
              <a:buSzPts val="1800"/>
              <a:buChar char="•"/>
            </a:pPr>
            <a:r>
              <a:rPr lang="en" sz="1800" i="0" u="none" strike="noStrike" cap="none">
                <a:solidFill>
                  <a:schemeClr val="accent1"/>
                </a:solidFill>
              </a:rPr>
              <a:t>SUNY COIL Center: </a:t>
            </a:r>
            <a:r>
              <a:rPr lang="en" sz="1100" i="0" u="sng" strike="noStrike" cap="none">
                <a:solidFill>
                  <a:schemeClr val="hlink"/>
                </a:solidFill>
                <a:hlinkClick r:id="rId5"/>
              </a:rPr>
              <a:t>https://innovate.suny.edu/introtocoil/</a:t>
            </a:r>
            <a:endParaRPr sz="1100" i="0" u="none" strike="noStrike" cap="none">
              <a:solidFill>
                <a:schemeClr val="accent1"/>
              </a:solidFill>
            </a:endParaRPr>
          </a:p>
          <a:p>
            <a:pPr marL="285750" marR="0" lvl="0" indent="-285750" algn="l" rtl="0">
              <a:lnSpc>
                <a:spcPct val="100000"/>
              </a:lnSpc>
              <a:spcBef>
                <a:spcPts val="0"/>
              </a:spcBef>
              <a:spcAft>
                <a:spcPts val="0"/>
              </a:spcAft>
              <a:buClr>
                <a:schemeClr val="accent1"/>
              </a:buClr>
              <a:buSzPts val="1800"/>
              <a:buChar char="•"/>
            </a:pPr>
            <a:r>
              <a:rPr lang="en" sz="1800" i="0" u="none" strike="noStrike" cap="none">
                <a:solidFill>
                  <a:schemeClr val="accent1"/>
                </a:solidFill>
              </a:rPr>
              <a:t>COIL Partner Matching: </a:t>
            </a:r>
            <a:r>
              <a:rPr lang="en" sz="1100" i="0" u="sng" strike="noStrike" cap="none">
                <a:solidFill>
                  <a:schemeClr val="hlink"/>
                </a:solidFill>
                <a:hlinkClick r:id="rId6"/>
              </a:rPr>
              <a:t>http://coil.suny.edu/index.php/coil-partnerships</a:t>
            </a:r>
            <a:endParaRPr sz="1100" i="0" u="none" strike="noStrike" cap="none">
              <a:solidFill>
                <a:schemeClr val="accent1"/>
              </a:solidFill>
            </a:endParaRPr>
          </a:p>
          <a:p>
            <a:pPr marL="285750" marR="0" lvl="0" indent="-285750" algn="l" rtl="0">
              <a:lnSpc>
                <a:spcPct val="100000"/>
              </a:lnSpc>
              <a:spcBef>
                <a:spcPts val="0"/>
              </a:spcBef>
              <a:spcAft>
                <a:spcPts val="0"/>
              </a:spcAft>
              <a:buClr>
                <a:schemeClr val="accent1"/>
              </a:buClr>
              <a:buSzPts val="1800"/>
              <a:buChar char="•"/>
            </a:pPr>
            <a:r>
              <a:rPr lang="en" sz="1800" i="0" u="none" strike="noStrike" cap="none">
                <a:solidFill>
                  <a:schemeClr val="accent1"/>
                </a:solidFill>
              </a:rPr>
              <a:t>CILMAR Webinar Series on Virtual Intercultural Learning: </a:t>
            </a:r>
            <a:r>
              <a:rPr lang="en" sz="1100" i="0" u="sng" strike="noStrike" cap="none">
                <a:solidFill>
                  <a:schemeClr val="hlink"/>
                </a:solidFill>
                <a:hlinkClick r:id="rId7"/>
              </a:rPr>
              <a:t>https://www.purdue.edu/IPPU/CILMAR/learning/virtualicl/</a:t>
            </a:r>
            <a:endParaRPr sz="1100" i="0" u="none" strike="noStrike" cap="none">
              <a:solidFill>
                <a:schemeClr val="accent1"/>
              </a:solidFill>
            </a:endParaRPr>
          </a:p>
          <a:p>
            <a:pPr marL="285750" marR="0" lvl="0" indent="-285750" algn="l" rtl="0">
              <a:lnSpc>
                <a:spcPct val="100000"/>
              </a:lnSpc>
              <a:spcBef>
                <a:spcPts val="0"/>
              </a:spcBef>
              <a:spcAft>
                <a:spcPts val="0"/>
              </a:spcAft>
              <a:buClr>
                <a:schemeClr val="accent1"/>
              </a:buClr>
              <a:buSzPts val="1800"/>
              <a:buChar char="•"/>
            </a:pPr>
            <a:r>
              <a:rPr lang="en" sz="1800" i="0" u="none" strike="noStrike" cap="none">
                <a:solidFill>
                  <a:schemeClr val="accent1"/>
                </a:solidFill>
              </a:rPr>
              <a:t>Forum on Education Abroad webinars: </a:t>
            </a:r>
            <a:r>
              <a:rPr lang="en" sz="1100" i="0" u="sng" strike="noStrike" cap="none">
                <a:solidFill>
                  <a:schemeClr val="hlink"/>
                </a:solidFill>
                <a:hlinkClick r:id="rId8"/>
              </a:rPr>
              <a:t>https://forumea.org/training-events/webinars/</a:t>
            </a:r>
            <a:endParaRPr sz="1100" i="0" u="none" strike="noStrike" cap="none">
              <a:solidFill>
                <a:schemeClr val="accent1"/>
              </a:solidFill>
            </a:endParaRPr>
          </a:p>
          <a:p>
            <a:pPr marL="285750" marR="0" lvl="0" indent="-285750" algn="l" rtl="0">
              <a:lnSpc>
                <a:spcPct val="100000"/>
              </a:lnSpc>
              <a:spcBef>
                <a:spcPts val="0"/>
              </a:spcBef>
              <a:spcAft>
                <a:spcPts val="0"/>
              </a:spcAft>
              <a:buClr>
                <a:schemeClr val="accent1"/>
              </a:buClr>
              <a:buSzPts val="1800"/>
              <a:buChar char="•"/>
            </a:pPr>
            <a:r>
              <a:rPr lang="en" sz="1800" i="0" u="none" strike="noStrike" cap="none">
                <a:solidFill>
                  <a:schemeClr val="accent1"/>
                </a:solidFill>
              </a:rPr>
              <a:t>Stevens Initiative:</a:t>
            </a:r>
            <a:r>
              <a:rPr lang="en" sz="1100" i="0" u="none" strike="noStrike" cap="none">
                <a:solidFill>
                  <a:schemeClr val="accent1"/>
                </a:solidFill>
              </a:rPr>
              <a:t> </a:t>
            </a:r>
            <a:r>
              <a:rPr lang="en" sz="1100" i="0" u="sng" strike="noStrike" cap="none">
                <a:solidFill>
                  <a:schemeClr val="hlink"/>
                </a:solidFill>
                <a:hlinkClick r:id="rId9"/>
              </a:rPr>
              <a:t>https://www.stevensinitiative.org/</a:t>
            </a:r>
            <a:endParaRPr sz="1100" u="sng">
              <a:solidFill>
                <a:schemeClr val="accent1"/>
              </a:solidFill>
            </a:endParaRPr>
          </a:p>
          <a:p>
            <a:pPr marL="285750" marR="0" lvl="0" indent="-241300" algn="l" rtl="0">
              <a:lnSpc>
                <a:spcPct val="100000"/>
              </a:lnSpc>
              <a:spcBef>
                <a:spcPts val="0"/>
              </a:spcBef>
              <a:spcAft>
                <a:spcPts val="0"/>
              </a:spcAft>
              <a:buClr>
                <a:schemeClr val="accent1"/>
              </a:buClr>
              <a:buSzPts val="1100"/>
              <a:buChar char="•"/>
            </a:pPr>
            <a:r>
              <a:rPr lang="en" sz="1800">
                <a:solidFill>
                  <a:schemeClr val="accent1"/>
                </a:solidFill>
              </a:rPr>
              <a:t>AAC&amp;U Global Learning: </a:t>
            </a:r>
            <a:r>
              <a:rPr lang="en" sz="1100" u="sng">
                <a:solidFill>
                  <a:schemeClr val="hlink"/>
                </a:solidFill>
                <a:hlinkClick r:id="rId10"/>
              </a:rPr>
              <a:t>https://www.aacu.org/resources/global-learning</a:t>
            </a:r>
            <a:endParaRPr/>
          </a:p>
          <a:p>
            <a:pPr marL="285750" marR="0" lvl="0" indent="-285750" algn="l" rtl="0">
              <a:lnSpc>
                <a:spcPct val="100000"/>
              </a:lnSpc>
              <a:spcBef>
                <a:spcPts val="0"/>
              </a:spcBef>
              <a:spcAft>
                <a:spcPts val="0"/>
              </a:spcAft>
              <a:buClr>
                <a:schemeClr val="accent1"/>
              </a:buClr>
              <a:buSzPts val="1800"/>
              <a:buChar char="•"/>
            </a:pPr>
            <a:r>
              <a:rPr lang="en" sz="1800" i="0" u="sng" strike="noStrike" cap="none">
                <a:solidFill>
                  <a:schemeClr val="hlink"/>
                </a:solidFill>
                <a:hlinkClick r:id="rId11"/>
              </a:rPr>
              <a:t>VT Partner Institutions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4"/>
        <p:cNvGrpSpPr/>
        <p:nvPr/>
      </p:nvGrpSpPr>
      <p:grpSpPr>
        <a:xfrm>
          <a:off x="0" y="0"/>
          <a:ext cx="0" cy="0"/>
          <a:chOff x="0" y="0"/>
          <a:chExt cx="0" cy="0"/>
        </a:xfrm>
      </p:grpSpPr>
      <p:pic>
        <p:nvPicPr>
          <p:cNvPr id="165" name="Google Shape;165;p31" descr="VT-grid-02.png"/>
          <p:cNvPicPr preferRelativeResize="0"/>
          <p:nvPr/>
        </p:nvPicPr>
        <p:blipFill rotWithShape="1">
          <a:blip r:embed="rId3">
            <a:alphaModFix amt="25000"/>
          </a:blip>
          <a:srcRect l="6870" r="6870"/>
          <a:stretch/>
        </p:blipFill>
        <p:spPr>
          <a:xfrm>
            <a:off x="-4170915" y="-633091"/>
            <a:ext cx="9144004" cy="5143500"/>
          </a:xfrm>
          <a:prstGeom prst="rect">
            <a:avLst/>
          </a:prstGeom>
          <a:noFill/>
          <a:ln>
            <a:noFill/>
          </a:ln>
        </p:spPr>
      </p:pic>
      <p:cxnSp>
        <p:nvCxnSpPr>
          <p:cNvPr id="166" name="Google Shape;166;p31"/>
          <p:cNvCxnSpPr/>
          <p:nvPr/>
        </p:nvCxnSpPr>
        <p:spPr>
          <a:xfrm rot="10800000" flipH="1">
            <a:off x="622846" y="1039132"/>
            <a:ext cx="685800" cy="460207"/>
          </a:xfrm>
          <a:prstGeom prst="straightConnector1">
            <a:avLst/>
          </a:prstGeom>
          <a:noFill/>
          <a:ln w="19050" cap="flat" cmpd="sng">
            <a:solidFill>
              <a:schemeClr val="accent2"/>
            </a:solidFill>
            <a:prstDash val="solid"/>
            <a:miter lim="800000"/>
            <a:headEnd type="none" w="sm" len="sm"/>
            <a:tailEnd type="none" w="sm" len="sm"/>
          </a:ln>
        </p:spPr>
      </p:cxnSp>
      <p:sp>
        <p:nvSpPr>
          <p:cNvPr id="167" name="Google Shape;167;p31"/>
          <p:cNvSpPr/>
          <p:nvPr/>
        </p:nvSpPr>
        <p:spPr>
          <a:xfrm>
            <a:off x="1096362" y="1391229"/>
            <a:ext cx="4066189" cy="225061"/>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168" name="Google Shape;168;p31"/>
          <p:cNvSpPr/>
          <p:nvPr/>
        </p:nvSpPr>
        <p:spPr>
          <a:xfrm>
            <a:off x="1140313" y="1039113"/>
            <a:ext cx="5323800" cy="645600"/>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Why is Virtual Exchange important? </a:t>
            </a:r>
            <a:endParaRPr sz="2400" b="0" i="0" u="none" strike="noStrike" cap="none">
              <a:solidFill>
                <a:schemeClr val="dk1"/>
              </a:solidFill>
              <a:latin typeface="Arial"/>
              <a:ea typeface="Arial"/>
              <a:cs typeface="Arial"/>
              <a:sym typeface="Arial"/>
            </a:endParaRPr>
          </a:p>
        </p:txBody>
      </p:sp>
      <p:cxnSp>
        <p:nvCxnSpPr>
          <p:cNvPr id="169" name="Google Shape;169;p31"/>
          <p:cNvCxnSpPr/>
          <p:nvPr/>
        </p:nvCxnSpPr>
        <p:spPr>
          <a:xfrm flipH="1">
            <a:off x="6446186" y="1657350"/>
            <a:ext cx="15807" cy="2882074"/>
          </a:xfrm>
          <a:prstGeom prst="straightConnector1">
            <a:avLst/>
          </a:prstGeom>
          <a:noFill/>
          <a:ln w="9525" cap="flat" cmpd="sng">
            <a:solidFill>
              <a:schemeClr val="accent3"/>
            </a:solidFill>
            <a:prstDash val="dash"/>
            <a:miter lim="8000"/>
            <a:headEnd type="none" w="sm" len="sm"/>
            <a:tailEnd type="none" w="sm" len="sm"/>
          </a:ln>
        </p:spPr>
      </p:cxnSp>
      <p:cxnSp>
        <p:nvCxnSpPr>
          <p:cNvPr id="170" name="Google Shape;170;p31"/>
          <p:cNvCxnSpPr/>
          <p:nvPr/>
        </p:nvCxnSpPr>
        <p:spPr>
          <a:xfrm rot="10800000" flipH="1">
            <a:off x="2048650" y="1670005"/>
            <a:ext cx="4397400" cy="21900"/>
          </a:xfrm>
          <a:prstGeom prst="straightConnector1">
            <a:avLst/>
          </a:prstGeom>
          <a:noFill/>
          <a:ln w="9525" cap="flat" cmpd="sng">
            <a:solidFill>
              <a:schemeClr val="accent3"/>
            </a:solidFill>
            <a:prstDash val="dash"/>
            <a:miter lim="8000"/>
            <a:headEnd type="none" w="sm" len="sm"/>
            <a:tailEnd type="none" w="sm" len="sm"/>
          </a:ln>
        </p:spPr>
      </p:cxnSp>
      <p:sp>
        <p:nvSpPr>
          <p:cNvPr id="171" name="Google Shape;171;p31"/>
          <p:cNvSpPr/>
          <p:nvPr/>
        </p:nvSpPr>
        <p:spPr>
          <a:xfrm>
            <a:off x="1827247" y="1626059"/>
            <a:ext cx="3949922" cy="1975741"/>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72" name="Google Shape;172;p31"/>
          <p:cNvSpPr/>
          <p:nvPr/>
        </p:nvSpPr>
        <p:spPr>
          <a:xfrm>
            <a:off x="622850" y="1805652"/>
            <a:ext cx="5823300" cy="27339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1800"/>
              <a:buFont typeface="Noto Sans Symbols"/>
              <a:buChar char="▪"/>
            </a:pPr>
            <a:r>
              <a:rPr lang="en" sz="1800">
                <a:solidFill>
                  <a:schemeClr val="accent1"/>
                </a:solidFill>
                <a:latin typeface="Calibri"/>
                <a:ea typeface="Calibri"/>
                <a:cs typeface="Calibri"/>
                <a:sym typeface="Calibri"/>
              </a:rPr>
              <a:t>Opportunities to foster meaningful engagement with difference and  help students develop</a:t>
            </a:r>
            <a:r>
              <a:rPr lang="en" sz="1800" b="0" i="0" u="none" strike="noStrike" cap="none">
                <a:solidFill>
                  <a:schemeClr val="accent1"/>
                </a:solidFill>
                <a:latin typeface="Calibri"/>
                <a:ea typeface="Calibri"/>
                <a:cs typeface="Calibri"/>
                <a:sym typeface="Calibri"/>
              </a:rPr>
              <a:t> key skills (cross-cultural communication, frame-shifting, teamwork, flexibility, cultural empath</a:t>
            </a:r>
            <a:r>
              <a:rPr lang="en" sz="1800">
                <a:solidFill>
                  <a:schemeClr val="accent1"/>
                </a:solidFill>
                <a:latin typeface="Calibri"/>
                <a:ea typeface="Calibri"/>
                <a:cs typeface="Calibri"/>
                <a:sym typeface="Calibri"/>
              </a:rPr>
              <a:t>y, self-awareness, etc.</a:t>
            </a:r>
            <a:r>
              <a:rPr lang="en" sz="1800" b="0" i="0" u="none" strike="noStrike" cap="none">
                <a:solidFill>
                  <a:schemeClr val="accent1"/>
                </a:solidFill>
                <a:latin typeface="Calibri"/>
                <a:ea typeface="Calibri"/>
                <a:cs typeface="Calibri"/>
                <a:sym typeface="Calibri"/>
              </a:rPr>
              <a:t>)</a:t>
            </a:r>
            <a:endParaRPr/>
          </a:p>
          <a:p>
            <a:pPr marL="285750" marR="0" lvl="0" indent="-285750" algn="l" rtl="0">
              <a:lnSpc>
                <a:spcPct val="100000"/>
              </a:lnSpc>
              <a:spcBef>
                <a:spcPts val="0"/>
              </a:spcBef>
              <a:spcAft>
                <a:spcPts val="0"/>
              </a:spcAft>
              <a:buClr>
                <a:schemeClr val="accent1"/>
              </a:buClr>
              <a:buSzPts val="1800"/>
              <a:buFont typeface="Noto Sans Symbols"/>
              <a:buChar char="▪"/>
            </a:pPr>
            <a:r>
              <a:rPr lang="en" sz="1800">
                <a:solidFill>
                  <a:schemeClr val="accent1"/>
                </a:solidFill>
                <a:latin typeface="Calibri"/>
                <a:ea typeface="Calibri"/>
                <a:cs typeface="Calibri"/>
                <a:sym typeface="Calibri"/>
              </a:rPr>
              <a:t>Expanded accessibility</a:t>
            </a:r>
            <a:endParaRPr sz="1800" b="0" i="0" u="none" strike="noStrike" cap="none">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1"/>
              </a:buClr>
              <a:buSzPts val="1800"/>
              <a:buFont typeface="Calibri"/>
              <a:buChar char="▪"/>
            </a:pPr>
            <a:r>
              <a:rPr lang="en" sz="1800">
                <a:solidFill>
                  <a:schemeClr val="accent1"/>
                </a:solidFill>
                <a:latin typeface="Calibri"/>
                <a:ea typeface="Calibri"/>
                <a:cs typeface="Calibri"/>
                <a:sym typeface="Calibri"/>
              </a:rPr>
              <a:t>Awareness of and  interest in global learning, study abroad, international careers</a:t>
            </a:r>
            <a:endParaRPr sz="1800">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1"/>
              </a:buClr>
              <a:buSzPts val="1800"/>
              <a:buFont typeface="Noto Sans Symbols"/>
              <a:buChar char="▪"/>
            </a:pPr>
            <a:r>
              <a:rPr lang="en" sz="1800">
                <a:solidFill>
                  <a:schemeClr val="accent1"/>
                </a:solidFill>
                <a:latin typeface="Calibri"/>
                <a:ea typeface="Calibri"/>
                <a:cs typeface="Calibri"/>
                <a:sym typeface="Calibri"/>
              </a:rPr>
              <a:t>F</a:t>
            </a:r>
            <a:r>
              <a:rPr lang="en" sz="1800" b="0" i="0" u="none" strike="noStrike" cap="none">
                <a:solidFill>
                  <a:schemeClr val="accent1"/>
                </a:solidFill>
                <a:latin typeface="Calibri"/>
                <a:ea typeface="Calibri"/>
                <a:cs typeface="Calibri"/>
                <a:sym typeface="Calibri"/>
              </a:rPr>
              <a:t>aculty/staff global network, research and professional opportunities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58" descr="VT-grid-02.png"/>
          <p:cNvPicPr preferRelativeResize="0"/>
          <p:nvPr/>
        </p:nvPicPr>
        <p:blipFill rotWithShape="1">
          <a:blip r:embed="rId3">
            <a:alphaModFix amt="25000"/>
          </a:blip>
          <a:srcRect l="6870" r="6870"/>
          <a:stretch/>
        </p:blipFill>
        <p:spPr>
          <a:xfrm>
            <a:off x="-4170915" y="-633091"/>
            <a:ext cx="9144001" cy="5143500"/>
          </a:xfrm>
          <a:prstGeom prst="rect">
            <a:avLst/>
          </a:prstGeom>
          <a:noFill/>
          <a:ln>
            <a:noFill/>
          </a:ln>
        </p:spPr>
      </p:pic>
      <p:cxnSp>
        <p:nvCxnSpPr>
          <p:cNvPr id="473" name="Google Shape;473;p58"/>
          <p:cNvCxnSpPr/>
          <p:nvPr/>
        </p:nvCxnSpPr>
        <p:spPr>
          <a:xfrm rot="10800000" flipH="1">
            <a:off x="622846" y="1039132"/>
            <a:ext cx="685800" cy="460207"/>
          </a:xfrm>
          <a:prstGeom prst="straightConnector1">
            <a:avLst/>
          </a:prstGeom>
          <a:noFill/>
          <a:ln w="19050" cap="flat" cmpd="sng">
            <a:solidFill>
              <a:schemeClr val="accent2"/>
            </a:solidFill>
            <a:prstDash val="solid"/>
            <a:miter lim="800000"/>
            <a:headEnd type="none" w="sm" len="sm"/>
            <a:tailEnd type="none" w="sm" len="sm"/>
          </a:ln>
        </p:spPr>
      </p:cxnSp>
      <p:sp>
        <p:nvSpPr>
          <p:cNvPr id="474" name="Google Shape;474;p58"/>
          <p:cNvSpPr/>
          <p:nvPr/>
        </p:nvSpPr>
        <p:spPr>
          <a:xfrm>
            <a:off x="1096362" y="1391229"/>
            <a:ext cx="4066189" cy="225061"/>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475" name="Google Shape;475;p58"/>
          <p:cNvSpPr/>
          <p:nvPr/>
        </p:nvSpPr>
        <p:spPr>
          <a:xfrm>
            <a:off x="1308651" y="1016938"/>
            <a:ext cx="5706300" cy="504600"/>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Internal &amp; External Funding Resources</a:t>
            </a:r>
            <a:endParaRPr sz="2400" b="0" i="0" u="none" strike="noStrike" cap="none">
              <a:solidFill>
                <a:schemeClr val="dk1"/>
              </a:solidFill>
              <a:latin typeface="Arial"/>
              <a:ea typeface="Arial"/>
              <a:cs typeface="Arial"/>
              <a:sym typeface="Arial"/>
            </a:endParaRPr>
          </a:p>
        </p:txBody>
      </p:sp>
      <p:cxnSp>
        <p:nvCxnSpPr>
          <p:cNvPr id="476" name="Google Shape;476;p58"/>
          <p:cNvCxnSpPr/>
          <p:nvPr/>
        </p:nvCxnSpPr>
        <p:spPr>
          <a:xfrm rot="10800000" flipH="1">
            <a:off x="2048649" y="4539424"/>
            <a:ext cx="4397537" cy="21898"/>
          </a:xfrm>
          <a:prstGeom prst="straightConnector1">
            <a:avLst/>
          </a:prstGeom>
          <a:noFill/>
          <a:ln w="9525" cap="flat" cmpd="sng">
            <a:solidFill>
              <a:schemeClr val="accent3"/>
            </a:solidFill>
            <a:prstDash val="dash"/>
            <a:miter lim="8000"/>
            <a:headEnd type="none" w="sm" len="sm"/>
            <a:tailEnd type="none" w="sm" len="sm"/>
          </a:ln>
        </p:spPr>
      </p:cxnSp>
      <p:sp>
        <p:nvSpPr>
          <p:cNvPr id="477" name="Google Shape;477;p58"/>
          <p:cNvSpPr/>
          <p:nvPr/>
        </p:nvSpPr>
        <p:spPr>
          <a:xfrm>
            <a:off x="1827247" y="1626059"/>
            <a:ext cx="3949922" cy="1975741"/>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478" name="Google Shape;478;p58"/>
          <p:cNvSpPr/>
          <p:nvPr/>
        </p:nvSpPr>
        <p:spPr>
          <a:xfrm>
            <a:off x="839175" y="1670300"/>
            <a:ext cx="7805400" cy="269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000"/>
              <a:buFont typeface="Calibri"/>
              <a:buNone/>
            </a:pPr>
            <a:r>
              <a:rPr lang="en" sz="1600" b="1" i="0" u="none" strike="noStrike" cap="none">
                <a:solidFill>
                  <a:schemeClr val="accent1"/>
                </a:solidFill>
              </a:rPr>
              <a:t>VT </a:t>
            </a:r>
            <a:r>
              <a:rPr lang="en" sz="1600" b="1">
                <a:solidFill>
                  <a:schemeClr val="accent1"/>
                </a:solidFill>
              </a:rPr>
              <a:t>F</a:t>
            </a:r>
            <a:r>
              <a:rPr lang="en" sz="1600" b="1" i="0" u="none" strike="noStrike" cap="none">
                <a:solidFill>
                  <a:schemeClr val="accent1"/>
                </a:solidFill>
              </a:rPr>
              <a:t>unding </a:t>
            </a:r>
            <a:r>
              <a:rPr lang="en" sz="1600" b="1">
                <a:solidFill>
                  <a:schemeClr val="accent1"/>
                </a:solidFill>
              </a:rPr>
              <a:t>Sources</a:t>
            </a:r>
            <a:endParaRPr sz="1600" b="1" i="0" u="none" strike="noStrike" cap="none">
              <a:solidFill>
                <a:schemeClr val="accent1"/>
              </a:solidFill>
            </a:endParaRPr>
          </a:p>
          <a:p>
            <a:pPr marL="285750" marR="0" lvl="0" indent="-260350" algn="l" rtl="0">
              <a:lnSpc>
                <a:spcPct val="100000"/>
              </a:lnSpc>
              <a:spcBef>
                <a:spcPts val="0"/>
              </a:spcBef>
              <a:spcAft>
                <a:spcPts val="0"/>
              </a:spcAft>
              <a:buClr>
                <a:schemeClr val="accent1"/>
              </a:buClr>
              <a:buSzPts val="1600"/>
              <a:buChar char="•"/>
            </a:pPr>
            <a:r>
              <a:rPr lang="en" sz="1600" i="0" u="none" strike="noStrike" cap="none">
                <a:solidFill>
                  <a:schemeClr val="accent1"/>
                </a:solidFill>
              </a:rPr>
              <a:t>Potential</a:t>
            </a:r>
            <a:r>
              <a:rPr lang="en" sz="1600">
                <a:solidFill>
                  <a:schemeClr val="accent1"/>
                </a:solidFill>
              </a:rPr>
              <a:t> </a:t>
            </a:r>
            <a:r>
              <a:rPr lang="en" sz="1600" i="0" u="none" strike="noStrike" cap="none">
                <a:solidFill>
                  <a:schemeClr val="accent1"/>
                </a:solidFill>
              </a:rPr>
              <a:t>GEO Curriculum Globalization Grants in future years; Co</a:t>
            </a:r>
            <a:r>
              <a:rPr lang="en" sz="1600">
                <a:solidFill>
                  <a:schemeClr val="accent1"/>
                </a:solidFill>
              </a:rPr>
              <a:t>llege/Department global seed grant funding</a:t>
            </a:r>
            <a:endParaRPr sz="1600" i="0" u="none" strike="noStrike" cap="none">
              <a:solidFill>
                <a:schemeClr val="accent1"/>
              </a:solidFill>
            </a:endParaRPr>
          </a:p>
          <a:p>
            <a:pPr marL="285750" marR="0" lvl="0" indent="-247650" algn="l" rtl="0">
              <a:lnSpc>
                <a:spcPct val="100000"/>
              </a:lnSpc>
              <a:spcBef>
                <a:spcPts val="0"/>
              </a:spcBef>
              <a:spcAft>
                <a:spcPts val="0"/>
              </a:spcAft>
              <a:buClr>
                <a:schemeClr val="accent1"/>
              </a:buClr>
              <a:buSzPts val="1400"/>
              <a:buChar char="•"/>
            </a:pPr>
            <a:r>
              <a:rPr lang="en" sz="1600" i="0" u="none" strike="noStrike" cap="none">
                <a:solidFill>
                  <a:schemeClr val="accent1"/>
                </a:solidFill>
              </a:rPr>
              <a:t>CETL Instructional Grants</a:t>
            </a:r>
            <a:r>
              <a:rPr lang="en" i="0" u="none" strike="noStrike" cap="none">
                <a:solidFill>
                  <a:schemeClr val="accent1"/>
                </a:solidFill>
              </a:rPr>
              <a:t>: </a:t>
            </a:r>
            <a:r>
              <a:rPr lang="en" i="0" u="sng" strike="noStrike" cap="none">
                <a:solidFill>
                  <a:schemeClr val="hlink"/>
                </a:solidFill>
                <a:hlinkClick r:id="rId4"/>
              </a:rPr>
              <a:t>https://teaching.vt.edu/grantsandawards/grants.html</a:t>
            </a:r>
            <a:r>
              <a:rPr lang="en" i="0" u="none" strike="noStrike" cap="none">
                <a:solidFill>
                  <a:schemeClr val="accent1"/>
                </a:solidFill>
              </a:rPr>
              <a:t> </a:t>
            </a:r>
            <a:endParaRPr/>
          </a:p>
          <a:p>
            <a:pPr marL="285750" marR="0" lvl="0" indent="-247650" algn="l" rtl="0">
              <a:lnSpc>
                <a:spcPct val="100000"/>
              </a:lnSpc>
              <a:spcBef>
                <a:spcPts val="0"/>
              </a:spcBef>
              <a:spcAft>
                <a:spcPts val="0"/>
              </a:spcAft>
              <a:buClr>
                <a:schemeClr val="accent1"/>
              </a:buClr>
              <a:buSzPts val="1400"/>
              <a:buChar char="•"/>
            </a:pPr>
            <a:r>
              <a:rPr lang="en" sz="1600" i="0" u="none" strike="noStrike" cap="none">
                <a:solidFill>
                  <a:schemeClr val="accent1"/>
                </a:solidFill>
              </a:rPr>
              <a:t>Pathways to General Education Grants</a:t>
            </a:r>
            <a:r>
              <a:rPr lang="en" sz="1600">
                <a:solidFill>
                  <a:schemeClr val="accent1"/>
                </a:solidFill>
              </a:rPr>
              <a:t>: </a:t>
            </a:r>
            <a:r>
              <a:rPr lang="en" u="sng">
                <a:solidFill>
                  <a:schemeClr val="hlink"/>
                </a:solidFill>
                <a:hlinkClick r:id="rId5"/>
              </a:rPr>
              <a:t>https://www.pathways.prov.vt.edu/professional-development/grants.html</a:t>
            </a:r>
            <a:r>
              <a:rPr lang="en">
                <a:solidFill>
                  <a:schemeClr val="accent1"/>
                </a:solidFill>
              </a:rPr>
              <a:t> </a:t>
            </a:r>
            <a:endParaRPr/>
          </a:p>
          <a:p>
            <a:pPr marL="0" marR="0" lvl="0" indent="0" algn="l" rtl="0">
              <a:lnSpc>
                <a:spcPct val="100000"/>
              </a:lnSpc>
              <a:spcBef>
                <a:spcPts val="0"/>
              </a:spcBef>
              <a:spcAft>
                <a:spcPts val="0"/>
              </a:spcAft>
              <a:buClr>
                <a:schemeClr val="accent1"/>
              </a:buClr>
              <a:buSzPts val="2000"/>
              <a:buFont typeface="Calibri"/>
              <a:buNone/>
            </a:pPr>
            <a:r>
              <a:rPr lang="en" sz="1500" b="1" i="0" u="none" strike="noStrike" cap="none">
                <a:solidFill>
                  <a:schemeClr val="accent1"/>
                </a:solidFill>
              </a:rPr>
              <a:t/>
            </a:r>
            <a:br>
              <a:rPr lang="en" sz="1500" b="1" i="0" u="none" strike="noStrike" cap="none">
                <a:solidFill>
                  <a:schemeClr val="accent1"/>
                </a:solidFill>
              </a:rPr>
            </a:br>
            <a:r>
              <a:rPr lang="en" sz="1600" b="1" i="0" u="none" strike="noStrike" cap="none">
                <a:solidFill>
                  <a:schemeClr val="accent1"/>
                </a:solidFill>
              </a:rPr>
              <a:t>External </a:t>
            </a:r>
            <a:r>
              <a:rPr lang="en" sz="1600" b="1">
                <a:solidFill>
                  <a:schemeClr val="accent1"/>
                </a:solidFill>
              </a:rPr>
              <a:t>S</a:t>
            </a:r>
            <a:r>
              <a:rPr lang="en" sz="1600" b="1" i="0" u="none" strike="noStrike" cap="none">
                <a:solidFill>
                  <a:schemeClr val="accent1"/>
                </a:solidFill>
              </a:rPr>
              <a:t>ources</a:t>
            </a:r>
            <a:endParaRPr sz="1600" b="1" i="0" u="none" strike="noStrike" cap="none">
              <a:solidFill>
                <a:schemeClr val="accent1"/>
              </a:solidFill>
            </a:endParaRPr>
          </a:p>
          <a:p>
            <a:pPr marL="457200" marR="0" lvl="0" indent="-330200" algn="l" rtl="0">
              <a:lnSpc>
                <a:spcPct val="100000"/>
              </a:lnSpc>
              <a:spcBef>
                <a:spcPts val="0"/>
              </a:spcBef>
              <a:spcAft>
                <a:spcPts val="0"/>
              </a:spcAft>
              <a:buClr>
                <a:schemeClr val="accent1"/>
              </a:buClr>
              <a:buSzPts val="1600"/>
              <a:buFont typeface="Calibri"/>
              <a:buChar char="●"/>
            </a:pPr>
            <a:r>
              <a:rPr lang="en" sz="1600">
                <a:solidFill>
                  <a:schemeClr val="accent1"/>
                </a:solidFill>
              </a:rPr>
              <a:t>Stevens Initiative United States and in the Middle East and North Africa (MENA) </a:t>
            </a:r>
            <a:r>
              <a:rPr lang="en" sz="1600" u="sng">
                <a:solidFill>
                  <a:schemeClr val="hlink"/>
                </a:solidFill>
                <a:hlinkClick r:id="rId6"/>
              </a:rPr>
              <a:t>Coronavirus Response Fund</a:t>
            </a:r>
            <a:endParaRPr sz="1600">
              <a:solidFill>
                <a:schemeClr val="accent1"/>
              </a:solidFill>
            </a:endParaRPr>
          </a:p>
          <a:p>
            <a:pPr marL="457200" marR="0" lvl="0" indent="-342900" algn="l" rtl="0">
              <a:lnSpc>
                <a:spcPct val="100000"/>
              </a:lnSpc>
              <a:spcBef>
                <a:spcPts val="0"/>
              </a:spcBef>
              <a:spcAft>
                <a:spcPts val="0"/>
              </a:spcAft>
              <a:buClr>
                <a:schemeClr val="accent1"/>
              </a:buClr>
              <a:buSzPts val="1800"/>
              <a:buFont typeface="Calibri"/>
              <a:buChar char="●"/>
            </a:pPr>
            <a:r>
              <a:rPr lang="en" sz="1600" u="sng">
                <a:solidFill>
                  <a:schemeClr val="hlink"/>
                </a:solidFill>
                <a:hlinkClick r:id="rId7"/>
              </a:rPr>
              <a:t>Leaders for Change-Virtual Exchange Program</a:t>
            </a:r>
            <a:r>
              <a:rPr lang="en" sz="1600">
                <a:solidFill>
                  <a:schemeClr val="accent1"/>
                </a:solidFill>
              </a:rPr>
              <a:t> (USDOS &amp; U.S. Embassy in Santo Domingo, Dominican Republic)</a:t>
            </a:r>
            <a:r>
              <a:rPr lang="en" sz="1800" b="0" i="0" u="none" strike="noStrike" cap="none">
                <a:solidFill>
                  <a:schemeClr val="accent1"/>
                </a:solidFill>
                <a:latin typeface="Calibri"/>
                <a:ea typeface="Calibri"/>
                <a:cs typeface="Calibri"/>
                <a:sym typeface="Calibri"/>
              </a:rPr>
              <a:t/>
            </a:r>
            <a:br>
              <a:rPr lang="en" sz="1800" b="0" i="0" u="none" strike="noStrike" cap="none">
                <a:solidFill>
                  <a:schemeClr val="accent1"/>
                </a:solidFill>
                <a:latin typeface="Calibri"/>
                <a:ea typeface="Calibri"/>
                <a:cs typeface="Calibri"/>
                <a:sym typeface="Calibri"/>
              </a:rPr>
            </a:br>
            <a:endParaRPr sz="1800" b="0" i="0" u="none" strike="noStrike" cap="none">
              <a:solidFill>
                <a:schemeClr val="accen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2"/>
        <p:cNvGrpSpPr/>
        <p:nvPr/>
      </p:nvGrpSpPr>
      <p:grpSpPr>
        <a:xfrm>
          <a:off x="0" y="0"/>
          <a:ext cx="0" cy="0"/>
          <a:chOff x="0" y="0"/>
          <a:chExt cx="0" cy="0"/>
        </a:xfrm>
      </p:grpSpPr>
      <p:pic>
        <p:nvPicPr>
          <p:cNvPr id="483" name="Google Shape;483;p59"/>
          <p:cNvPicPr preferRelativeResize="0"/>
          <p:nvPr/>
        </p:nvPicPr>
        <p:blipFill rotWithShape="1">
          <a:blip r:embed="rId3">
            <a:alphaModFix/>
          </a:blip>
          <a:srcRect l="12347" r="8757"/>
          <a:stretch/>
        </p:blipFill>
        <p:spPr>
          <a:xfrm>
            <a:off x="0" y="346450"/>
            <a:ext cx="4830600" cy="4450601"/>
          </a:xfrm>
          <a:prstGeom prst="rect">
            <a:avLst/>
          </a:prstGeom>
          <a:noFill/>
          <a:ln>
            <a:noFill/>
          </a:ln>
        </p:spPr>
      </p:pic>
      <p:sp>
        <p:nvSpPr>
          <p:cNvPr id="484" name="Google Shape;484;p59"/>
          <p:cNvSpPr/>
          <p:nvPr/>
        </p:nvSpPr>
        <p:spPr>
          <a:xfrm>
            <a:off x="5259836" y="442612"/>
            <a:ext cx="3057300" cy="2856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dk1"/>
              </a:buClr>
              <a:buSzPts val="1875"/>
              <a:buFont typeface="Arial"/>
              <a:buNone/>
            </a:pPr>
            <a:r>
              <a:rPr lang="en" sz="1875">
                <a:solidFill>
                  <a:schemeClr val="dk1"/>
                </a:solidFill>
              </a:rPr>
              <a:t>Global @ Home Resources for Faculty/Staff</a:t>
            </a:r>
            <a:endParaRPr sz="1875" b="0" i="0" u="none" strike="noStrike" cap="none">
              <a:solidFill>
                <a:schemeClr val="dk1"/>
              </a:solidFill>
              <a:latin typeface="Arial"/>
              <a:ea typeface="Arial"/>
              <a:cs typeface="Arial"/>
              <a:sym typeface="Arial"/>
            </a:endParaRPr>
          </a:p>
        </p:txBody>
      </p:sp>
      <p:sp>
        <p:nvSpPr>
          <p:cNvPr id="485" name="Google Shape;485;p59"/>
          <p:cNvSpPr/>
          <p:nvPr/>
        </p:nvSpPr>
        <p:spPr>
          <a:xfrm>
            <a:off x="5259836" y="1672837"/>
            <a:ext cx="3057300" cy="2856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dk1"/>
              </a:buClr>
              <a:buSzPts val="1875"/>
              <a:buFont typeface="Arial"/>
              <a:buNone/>
            </a:pPr>
            <a:endParaRPr sz="1875">
              <a:solidFill>
                <a:schemeClr val="dk1"/>
              </a:solidFill>
            </a:endParaRPr>
          </a:p>
          <a:p>
            <a:pPr marL="0" marR="0" lvl="0" indent="0" algn="l" rtl="0">
              <a:lnSpc>
                <a:spcPct val="100000"/>
              </a:lnSpc>
              <a:spcBef>
                <a:spcPts val="0"/>
              </a:spcBef>
              <a:spcAft>
                <a:spcPts val="0"/>
              </a:spcAft>
              <a:buClr>
                <a:schemeClr val="dk1"/>
              </a:buClr>
              <a:buSzPts val="1875"/>
              <a:buFont typeface="Arial"/>
              <a:buNone/>
            </a:pPr>
            <a:r>
              <a:rPr lang="en" sz="1875">
                <a:solidFill>
                  <a:schemeClr val="dk1"/>
                </a:solidFill>
              </a:rPr>
              <a:t>Global @ Home Resources for Students</a:t>
            </a:r>
            <a:endParaRPr sz="1875" b="0" i="0" u="none" strike="noStrike" cap="none">
              <a:solidFill>
                <a:schemeClr val="dk1"/>
              </a:solidFill>
              <a:latin typeface="Arial"/>
              <a:ea typeface="Arial"/>
              <a:cs typeface="Arial"/>
              <a:sym typeface="Arial"/>
            </a:endParaRPr>
          </a:p>
        </p:txBody>
      </p:sp>
      <p:sp>
        <p:nvSpPr>
          <p:cNvPr id="486" name="Google Shape;486;p59"/>
          <p:cNvSpPr txBox="1"/>
          <p:nvPr/>
        </p:nvSpPr>
        <p:spPr>
          <a:xfrm>
            <a:off x="5259825" y="1108875"/>
            <a:ext cx="3022800" cy="47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50" u="sng">
                <a:solidFill>
                  <a:srgbClr val="1A73E8"/>
                </a:solidFill>
                <a:highlight>
                  <a:srgbClr val="FFFFFF"/>
                </a:highlight>
                <a:latin typeface="Crimson Text"/>
                <a:ea typeface="Crimson Text"/>
                <a:cs typeface="Crimson Text"/>
                <a:sym typeface="Crimson Text"/>
                <a:hlinkClick r:id="rId4"/>
              </a:rPr>
              <a:t>https://www.globaleducation.vt.edu/Faculty/Trainings/GlobalHome.html</a:t>
            </a:r>
            <a:endParaRPr sz="1800">
              <a:latin typeface="Crimson Text"/>
              <a:ea typeface="Crimson Text"/>
              <a:cs typeface="Crimson Text"/>
              <a:sym typeface="Crimson Text"/>
            </a:endParaRPr>
          </a:p>
        </p:txBody>
      </p:sp>
      <p:sp>
        <p:nvSpPr>
          <p:cNvPr id="487" name="Google Shape;487;p59"/>
          <p:cNvSpPr txBox="1"/>
          <p:nvPr/>
        </p:nvSpPr>
        <p:spPr>
          <a:xfrm>
            <a:off x="5259825" y="2779050"/>
            <a:ext cx="3057300" cy="47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50" u="sng">
                <a:solidFill>
                  <a:srgbClr val="1A73E8"/>
                </a:solidFill>
                <a:highlight>
                  <a:srgbClr val="FFFFFF"/>
                </a:highlight>
                <a:latin typeface="Crimson Text"/>
                <a:ea typeface="Crimson Text"/>
                <a:cs typeface="Crimson Text"/>
                <a:sym typeface="Crimson Text"/>
                <a:hlinkClick r:id="rId5"/>
              </a:rPr>
              <a:t>https://www.globaleducation.vt.edu/Students0/Global@HomeResources.html</a:t>
            </a:r>
            <a:endParaRPr sz="1600">
              <a:latin typeface="Crimson Text"/>
              <a:ea typeface="Crimson Text"/>
              <a:cs typeface="Crimson Text"/>
              <a:sym typeface="Crimson Text"/>
            </a:endParaRPr>
          </a:p>
          <a:p>
            <a:pPr marL="0" lvl="0" indent="0" algn="l" rtl="0">
              <a:spcBef>
                <a:spcPts val="0"/>
              </a:spcBef>
              <a:spcAft>
                <a:spcPts val="0"/>
              </a:spcAft>
              <a:buNone/>
            </a:pPr>
            <a:endParaRPr sz="1200">
              <a:latin typeface="Crimson Text"/>
              <a:ea typeface="Crimson Text"/>
              <a:cs typeface="Crimson Text"/>
              <a:sym typeface="Crimson Text"/>
            </a:endParaRPr>
          </a:p>
          <a:p>
            <a:pPr marL="0" lvl="0" indent="0" algn="l" rtl="0">
              <a:spcBef>
                <a:spcPts val="0"/>
              </a:spcBef>
              <a:spcAft>
                <a:spcPts val="0"/>
              </a:spcAft>
              <a:buNone/>
            </a:pPr>
            <a:endParaRPr sz="1200">
              <a:latin typeface="Crimson Text"/>
              <a:ea typeface="Crimson Text"/>
              <a:cs typeface="Crimson Text"/>
              <a:sym typeface="Crimson Text"/>
            </a:endParaRPr>
          </a:p>
        </p:txBody>
      </p:sp>
      <p:sp>
        <p:nvSpPr>
          <p:cNvPr id="488" name="Google Shape;488;p59"/>
          <p:cNvSpPr/>
          <p:nvPr/>
        </p:nvSpPr>
        <p:spPr>
          <a:xfrm>
            <a:off x="5310361" y="2871599"/>
            <a:ext cx="3057300" cy="285600"/>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dk1"/>
              </a:buClr>
              <a:buSzPts val="1875"/>
              <a:buFont typeface="Arial"/>
              <a:buNone/>
            </a:pPr>
            <a:endParaRPr sz="1875"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92"/>
        <p:cNvGrpSpPr/>
        <p:nvPr/>
      </p:nvGrpSpPr>
      <p:grpSpPr>
        <a:xfrm>
          <a:off x="0" y="0"/>
          <a:ext cx="0" cy="0"/>
          <a:chOff x="0" y="0"/>
          <a:chExt cx="0" cy="0"/>
        </a:xfrm>
      </p:grpSpPr>
      <p:sp>
        <p:nvSpPr>
          <p:cNvPr id="493" name="Google Shape;493;p60"/>
          <p:cNvSpPr/>
          <p:nvPr/>
        </p:nvSpPr>
        <p:spPr>
          <a:xfrm>
            <a:off x="1847388" y="2066292"/>
            <a:ext cx="418421" cy="38188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2"/>
              </a:buClr>
              <a:buSzPts val="3000"/>
              <a:buFont typeface="Arial"/>
              <a:buNone/>
            </a:pPr>
            <a:endParaRPr sz="3000" b="0" i="0" u="none" strike="noStrike" cap="none">
              <a:solidFill>
                <a:srgbClr val="E87731"/>
              </a:solidFill>
              <a:latin typeface="Arial"/>
              <a:ea typeface="Arial"/>
              <a:cs typeface="Arial"/>
              <a:sym typeface="Arial"/>
            </a:endParaRPr>
          </a:p>
        </p:txBody>
      </p:sp>
      <p:cxnSp>
        <p:nvCxnSpPr>
          <p:cNvPr id="494" name="Google Shape;494;p60"/>
          <p:cNvCxnSpPr/>
          <p:nvPr/>
        </p:nvCxnSpPr>
        <p:spPr>
          <a:xfrm>
            <a:off x="-1089809" y="4814936"/>
            <a:ext cx="4320540" cy="27571"/>
          </a:xfrm>
          <a:prstGeom prst="straightConnector1">
            <a:avLst/>
          </a:prstGeom>
          <a:noFill/>
          <a:ln w="9525" cap="flat" cmpd="sng">
            <a:solidFill>
              <a:schemeClr val="lt2"/>
            </a:solidFill>
            <a:prstDash val="dash"/>
            <a:miter lim="8000"/>
            <a:headEnd type="none" w="sm" len="sm"/>
            <a:tailEnd type="none" w="sm" len="sm"/>
          </a:ln>
        </p:spPr>
      </p:cxnSp>
      <p:sp>
        <p:nvSpPr>
          <p:cNvPr id="495" name="Google Shape;495;p60"/>
          <p:cNvSpPr/>
          <p:nvPr/>
        </p:nvSpPr>
        <p:spPr>
          <a:xfrm>
            <a:off x="2116154" y="2380253"/>
            <a:ext cx="4911694" cy="382994"/>
          </a:xfrm>
          <a:prstGeom prst="rect">
            <a:avLst/>
          </a:prstGeom>
          <a:noFill/>
          <a:ln>
            <a:noFill/>
          </a:ln>
        </p:spPr>
        <p:txBody>
          <a:bodyPr spcFirstLastPara="1" wrap="square" lIns="34275" tIns="45700" rIns="34275" bIns="45700" anchor="b" anchorCtr="0">
            <a:noAutofit/>
          </a:bodyPr>
          <a:lstStyle/>
          <a:p>
            <a:pPr marL="0" marR="0" lvl="0" indent="0" algn="ctr" rtl="0">
              <a:lnSpc>
                <a:spcPct val="90000"/>
              </a:lnSpc>
              <a:spcBef>
                <a:spcPts val="0"/>
              </a:spcBef>
              <a:spcAft>
                <a:spcPts val="0"/>
              </a:spcAft>
              <a:buClr>
                <a:srgbClr val="FFFFFF"/>
              </a:buClr>
              <a:buSzPts val="3300"/>
              <a:buFont typeface="Arial"/>
              <a:buNone/>
            </a:pPr>
            <a:r>
              <a:rPr lang="en" sz="3300" b="0" i="0" u="none" strike="noStrike" cap="none">
                <a:solidFill>
                  <a:srgbClr val="FFFFFF"/>
                </a:solidFill>
                <a:latin typeface="Arial"/>
                <a:ea typeface="Arial"/>
                <a:cs typeface="Arial"/>
                <a:sym typeface="Arial"/>
              </a:rPr>
              <a:t>Q&amp;A</a:t>
            </a:r>
            <a:endParaRPr sz="3300" b="0" i="0" u="none" strike="noStrike" cap="none">
              <a:solidFill>
                <a:srgbClr val="FFFFFF"/>
              </a:solidFill>
              <a:latin typeface="Arial"/>
              <a:ea typeface="Arial"/>
              <a:cs typeface="Arial"/>
              <a:sym typeface="Arial"/>
            </a:endParaRPr>
          </a:p>
        </p:txBody>
      </p:sp>
      <p:pic>
        <p:nvPicPr>
          <p:cNvPr id="496" name="Google Shape;496;p60"/>
          <p:cNvPicPr preferRelativeResize="0"/>
          <p:nvPr/>
        </p:nvPicPr>
        <p:blipFill rotWithShape="1">
          <a:blip r:embed="rId3">
            <a:alphaModFix/>
          </a:blip>
          <a:srcRect/>
          <a:stretch/>
        </p:blipFill>
        <p:spPr>
          <a:xfrm>
            <a:off x="213211" y="4935854"/>
            <a:ext cx="1285875" cy="114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2" descr="VT-grid-02.png"/>
          <p:cNvPicPr preferRelativeResize="0"/>
          <p:nvPr/>
        </p:nvPicPr>
        <p:blipFill rotWithShape="1">
          <a:blip r:embed="rId3">
            <a:alphaModFix amt="25000"/>
          </a:blip>
          <a:srcRect l="6870" r="6870"/>
          <a:stretch/>
        </p:blipFill>
        <p:spPr>
          <a:xfrm>
            <a:off x="-4170915" y="-633091"/>
            <a:ext cx="9144001" cy="5143500"/>
          </a:xfrm>
          <a:prstGeom prst="rect">
            <a:avLst/>
          </a:prstGeom>
          <a:noFill/>
          <a:ln>
            <a:noFill/>
          </a:ln>
        </p:spPr>
      </p:pic>
      <p:cxnSp>
        <p:nvCxnSpPr>
          <p:cNvPr id="178" name="Google Shape;178;p32"/>
          <p:cNvCxnSpPr/>
          <p:nvPr/>
        </p:nvCxnSpPr>
        <p:spPr>
          <a:xfrm rot="10800000" flipH="1">
            <a:off x="622846" y="1039132"/>
            <a:ext cx="685800" cy="460207"/>
          </a:xfrm>
          <a:prstGeom prst="straightConnector1">
            <a:avLst/>
          </a:prstGeom>
          <a:noFill/>
          <a:ln w="19050" cap="flat" cmpd="sng">
            <a:solidFill>
              <a:schemeClr val="accent2"/>
            </a:solidFill>
            <a:prstDash val="solid"/>
            <a:miter lim="800000"/>
            <a:headEnd type="none" w="sm" len="sm"/>
            <a:tailEnd type="none" w="sm" len="sm"/>
          </a:ln>
        </p:spPr>
      </p:cxnSp>
      <p:sp>
        <p:nvSpPr>
          <p:cNvPr id="179" name="Google Shape;179;p32"/>
          <p:cNvSpPr/>
          <p:nvPr/>
        </p:nvSpPr>
        <p:spPr>
          <a:xfrm>
            <a:off x="1096362" y="1391229"/>
            <a:ext cx="4066189" cy="225061"/>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180" name="Google Shape;180;p32"/>
          <p:cNvSpPr/>
          <p:nvPr/>
        </p:nvSpPr>
        <p:spPr>
          <a:xfrm>
            <a:off x="1165074" y="1182924"/>
            <a:ext cx="4479103" cy="50455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What is Virtual Exchange?</a:t>
            </a:r>
            <a:endParaRPr sz="2400" b="0" i="0" u="none" strike="noStrike" cap="none">
              <a:solidFill>
                <a:schemeClr val="dk1"/>
              </a:solidFill>
              <a:latin typeface="Arial"/>
              <a:ea typeface="Arial"/>
              <a:cs typeface="Arial"/>
              <a:sym typeface="Arial"/>
            </a:endParaRPr>
          </a:p>
        </p:txBody>
      </p:sp>
      <p:cxnSp>
        <p:nvCxnSpPr>
          <p:cNvPr id="181" name="Google Shape;181;p32"/>
          <p:cNvCxnSpPr/>
          <p:nvPr/>
        </p:nvCxnSpPr>
        <p:spPr>
          <a:xfrm flipH="1">
            <a:off x="6446186" y="1657350"/>
            <a:ext cx="15807" cy="2882074"/>
          </a:xfrm>
          <a:prstGeom prst="straightConnector1">
            <a:avLst/>
          </a:prstGeom>
          <a:noFill/>
          <a:ln w="9525" cap="flat" cmpd="sng">
            <a:solidFill>
              <a:schemeClr val="accent3"/>
            </a:solidFill>
            <a:prstDash val="dash"/>
            <a:miter lim="8000"/>
            <a:headEnd type="none" w="sm" len="sm"/>
            <a:tailEnd type="none" w="sm" len="sm"/>
          </a:ln>
        </p:spPr>
      </p:cxnSp>
      <p:cxnSp>
        <p:nvCxnSpPr>
          <p:cNvPr id="182" name="Google Shape;182;p32"/>
          <p:cNvCxnSpPr/>
          <p:nvPr/>
        </p:nvCxnSpPr>
        <p:spPr>
          <a:xfrm rot="10800000" flipH="1">
            <a:off x="2048649" y="4539424"/>
            <a:ext cx="4397537" cy="21898"/>
          </a:xfrm>
          <a:prstGeom prst="straightConnector1">
            <a:avLst/>
          </a:prstGeom>
          <a:noFill/>
          <a:ln w="9525" cap="flat" cmpd="sng">
            <a:solidFill>
              <a:schemeClr val="accent3"/>
            </a:solidFill>
            <a:prstDash val="dash"/>
            <a:miter lim="8000"/>
            <a:headEnd type="none" w="sm" len="sm"/>
            <a:tailEnd type="none" w="sm" len="sm"/>
          </a:ln>
        </p:spPr>
      </p:cxnSp>
      <p:cxnSp>
        <p:nvCxnSpPr>
          <p:cNvPr id="183" name="Google Shape;183;p32"/>
          <p:cNvCxnSpPr/>
          <p:nvPr/>
        </p:nvCxnSpPr>
        <p:spPr>
          <a:xfrm rot="10800000" flipH="1">
            <a:off x="2048650" y="1670006"/>
            <a:ext cx="4397537" cy="21898"/>
          </a:xfrm>
          <a:prstGeom prst="straightConnector1">
            <a:avLst/>
          </a:prstGeom>
          <a:noFill/>
          <a:ln w="9525" cap="flat" cmpd="sng">
            <a:solidFill>
              <a:schemeClr val="accent3"/>
            </a:solidFill>
            <a:prstDash val="dash"/>
            <a:miter lim="8000"/>
            <a:headEnd type="none" w="sm" len="sm"/>
            <a:tailEnd type="none" w="sm" len="sm"/>
          </a:ln>
        </p:spPr>
      </p:cxnSp>
      <p:sp>
        <p:nvSpPr>
          <p:cNvPr id="184" name="Google Shape;184;p32"/>
          <p:cNvSpPr/>
          <p:nvPr/>
        </p:nvSpPr>
        <p:spPr>
          <a:xfrm>
            <a:off x="1827247" y="1626059"/>
            <a:ext cx="3949922" cy="1975741"/>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185" name="Google Shape;185;p32"/>
          <p:cNvSpPr/>
          <p:nvPr/>
        </p:nvSpPr>
        <p:spPr>
          <a:xfrm>
            <a:off x="622844" y="1921141"/>
            <a:ext cx="5823341" cy="214674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Technology-enabled dialogues and collaborations between people and classrooms sustained over a period of time</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Interactive social learning, connecting across difference</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Meaningful transnational and intercultural experiences</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Structured and facilitated </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Often project-based (can include service learning, engagement community, industry, non-profits, scholars, professionals)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9"/>
        <p:cNvGrpSpPr/>
        <p:nvPr/>
      </p:nvGrpSpPr>
      <p:grpSpPr>
        <a:xfrm>
          <a:off x="0" y="0"/>
          <a:ext cx="0" cy="0"/>
          <a:chOff x="0" y="0"/>
          <a:chExt cx="0" cy="0"/>
        </a:xfrm>
      </p:grpSpPr>
      <p:sp>
        <p:nvSpPr>
          <p:cNvPr id="190" name="Google Shape;190;p33"/>
          <p:cNvSpPr/>
          <p:nvPr/>
        </p:nvSpPr>
        <p:spPr>
          <a:xfrm>
            <a:off x="1847388" y="2066292"/>
            <a:ext cx="418421" cy="38188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2"/>
              </a:buClr>
              <a:buSzPts val="3000"/>
              <a:buFont typeface="Arial"/>
              <a:buNone/>
            </a:pPr>
            <a:endParaRPr sz="3000" b="0" i="0" u="none" strike="noStrike" cap="none">
              <a:solidFill>
                <a:schemeClr val="accent2"/>
              </a:solidFill>
              <a:latin typeface="Arial"/>
              <a:ea typeface="Arial"/>
              <a:cs typeface="Arial"/>
              <a:sym typeface="Arial"/>
            </a:endParaRPr>
          </a:p>
        </p:txBody>
      </p:sp>
      <p:cxnSp>
        <p:nvCxnSpPr>
          <p:cNvPr id="191" name="Google Shape;191;p33"/>
          <p:cNvCxnSpPr/>
          <p:nvPr/>
        </p:nvCxnSpPr>
        <p:spPr>
          <a:xfrm>
            <a:off x="-1089809" y="4814936"/>
            <a:ext cx="4320540" cy="27571"/>
          </a:xfrm>
          <a:prstGeom prst="straightConnector1">
            <a:avLst/>
          </a:prstGeom>
          <a:noFill/>
          <a:ln w="9525" cap="flat" cmpd="sng">
            <a:solidFill>
              <a:schemeClr val="lt2"/>
            </a:solidFill>
            <a:prstDash val="dash"/>
            <a:miter lim="8000"/>
            <a:headEnd type="none" w="sm" len="sm"/>
            <a:tailEnd type="none" w="sm" len="sm"/>
          </a:ln>
        </p:spPr>
      </p:cxnSp>
      <p:sp>
        <p:nvSpPr>
          <p:cNvPr id="192" name="Google Shape;192;p33"/>
          <p:cNvSpPr/>
          <p:nvPr/>
        </p:nvSpPr>
        <p:spPr>
          <a:xfrm>
            <a:off x="2116154" y="2380253"/>
            <a:ext cx="4911694" cy="382994"/>
          </a:xfrm>
          <a:prstGeom prst="rect">
            <a:avLst/>
          </a:prstGeom>
          <a:noFill/>
          <a:ln>
            <a:noFill/>
          </a:ln>
        </p:spPr>
        <p:txBody>
          <a:bodyPr spcFirstLastPara="1" wrap="square" lIns="34275" tIns="45700" rIns="34275" bIns="45700" anchor="b" anchorCtr="0">
            <a:noAutofit/>
          </a:bodyPr>
          <a:lstStyle/>
          <a:p>
            <a:pPr marL="0" marR="0" lvl="0" indent="0" algn="ctr" rtl="0">
              <a:lnSpc>
                <a:spcPct val="90000"/>
              </a:lnSpc>
              <a:spcBef>
                <a:spcPts val="0"/>
              </a:spcBef>
              <a:spcAft>
                <a:spcPts val="0"/>
              </a:spcAft>
              <a:buClr>
                <a:schemeClr val="lt1"/>
              </a:buClr>
              <a:buSzPts val="3300"/>
              <a:buFont typeface="Arial"/>
              <a:buNone/>
            </a:pPr>
            <a:r>
              <a:rPr lang="en" sz="3300" b="0" i="0" u="none" strike="noStrike" cap="none">
                <a:solidFill>
                  <a:schemeClr val="lt1"/>
                </a:solidFill>
                <a:latin typeface="Arial"/>
                <a:ea typeface="Arial"/>
                <a:cs typeface="Arial"/>
                <a:sym typeface="Arial"/>
              </a:rPr>
              <a:t>Models &amp; Opportunities for Virtual Exchange</a:t>
            </a:r>
            <a:endParaRPr sz="3300" b="0" i="0" u="none" strike="noStrike" cap="none">
              <a:solidFill>
                <a:schemeClr val="lt1"/>
              </a:solidFill>
              <a:latin typeface="Arial"/>
              <a:ea typeface="Arial"/>
              <a:cs typeface="Arial"/>
              <a:sym typeface="Arial"/>
            </a:endParaRPr>
          </a:p>
        </p:txBody>
      </p:sp>
      <p:pic>
        <p:nvPicPr>
          <p:cNvPr id="193" name="Google Shape;193;p33"/>
          <p:cNvPicPr preferRelativeResize="0"/>
          <p:nvPr/>
        </p:nvPicPr>
        <p:blipFill rotWithShape="1">
          <a:blip r:embed="rId3">
            <a:alphaModFix/>
          </a:blip>
          <a:srcRect/>
          <a:stretch/>
        </p:blipFill>
        <p:spPr>
          <a:xfrm>
            <a:off x="213211" y="4935854"/>
            <a:ext cx="1285875" cy="114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4" descr="VT-grid-02.png"/>
          <p:cNvPicPr preferRelativeResize="0"/>
          <p:nvPr/>
        </p:nvPicPr>
        <p:blipFill rotWithShape="1">
          <a:blip r:embed="rId3">
            <a:alphaModFix amt="25000"/>
          </a:blip>
          <a:srcRect l="6870" r="6870"/>
          <a:stretch/>
        </p:blipFill>
        <p:spPr>
          <a:xfrm>
            <a:off x="-4170915" y="-633091"/>
            <a:ext cx="9144001" cy="5143500"/>
          </a:xfrm>
          <a:prstGeom prst="rect">
            <a:avLst/>
          </a:prstGeom>
          <a:noFill/>
          <a:ln>
            <a:noFill/>
          </a:ln>
        </p:spPr>
      </p:pic>
      <p:cxnSp>
        <p:nvCxnSpPr>
          <p:cNvPr id="199" name="Google Shape;199;p34"/>
          <p:cNvCxnSpPr/>
          <p:nvPr/>
        </p:nvCxnSpPr>
        <p:spPr>
          <a:xfrm rot="10800000" flipH="1">
            <a:off x="622846" y="1039132"/>
            <a:ext cx="685800" cy="460207"/>
          </a:xfrm>
          <a:prstGeom prst="straightConnector1">
            <a:avLst/>
          </a:prstGeom>
          <a:noFill/>
          <a:ln w="19050" cap="flat" cmpd="sng">
            <a:solidFill>
              <a:schemeClr val="accent2"/>
            </a:solidFill>
            <a:prstDash val="solid"/>
            <a:miter lim="800000"/>
            <a:headEnd type="none" w="sm" len="sm"/>
            <a:tailEnd type="none" w="sm" len="sm"/>
          </a:ln>
        </p:spPr>
      </p:cxnSp>
      <p:sp>
        <p:nvSpPr>
          <p:cNvPr id="200" name="Google Shape;200;p34"/>
          <p:cNvSpPr/>
          <p:nvPr/>
        </p:nvSpPr>
        <p:spPr>
          <a:xfrm>
            <a:off x="1096362" y="1391229"/>
            <a:ext cx="4066189" cy="225061"/>
          </a:xfrm>
          <a:prstGeom prst="rect">
            <a:avLst/>
          </a:prstGeom>
          <a:no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1"/>
              </a:buClr>
              <a:buSzPts val="1350"/>
              <a:buFont typeface="Calibri"/>
              <a:buNone/>
            </a:pPr>
            <a:endParaRPr sz="1350" b="0" i="0" u="none" strike="noStrike" cap="none">
              <a:solidFill>
                <a:schemeClr val="accent1"/>
              </a:solidFill>
              <a:latin typeface="Calibri"/>
              <a:ea typeface="Calibri"/>
              <a:cs typeface="Calibri"/>
              <a:sym typeface="Calibri"/>
            </a:endParaRPr>
          </a:p>
        </p:txBody>
      </p:sp>
      <p:sp>
        <p:nvSpPr>
          <p:cNvPr id="201" name="Google Shape;201;p34"/>
          <p:cNvSpPr/>
          <p:nvPr/>
        </p:nvSpPr>
        <p:spPr>
          <a:xfrm>
            <a:off x="1352465" y="1162923"/>
            <a:ext cx="5109528" cy="504553"/>
          </a:xfrm>
          <a:prstGeom prst="rect">
            <a:avLst/>
          </a:prstGeom>
          <a:noFill/>
          <a:ln>
            <a:noFill/>
          </a:ln>
        </p:spPr>
        <p:txBody>
          <a:bodyPr spcFirstLastPara="1" wrap="square" lIns="34275" tIns="45700" rIns="34275" bIns="45700" anchor="b" anchorCtr="0">
            <a:noAutofit/>
          </a:bodyPr>
          <a:lstStyle/>
          <a:p>
            <a:pPr marL="0" marR="0" lvl="0" indent="0" algn="l" rtl="0">
              <a:lnSpc>
                <a:spcPct val="90000"/>
              </a:lnSpc>
              <a:spcBef>
                <a:spcPts val="0"/>
              </a:spcBef>
              <a:spcAft>
                <a:spcPts val="0"/>
              </a:spcAft>
              <a:buClr>
                <a:schemeClr val="accent1"/>
              </a:buClr>
              <a:buSzPts val="2400"/>
              <a:buFont typeface="Arial"/>
              <a:buNone/>
            </a:pPr>
            <a:r>
              <a:rPr lang="en" sz="2400" b="1" i="0" u="none" strike="noStrike" cap="none">
                <a:solidFill>
                  <a:schemeClr val="accent1"/>
                </a:solidFill>
                <a:latin typeface="Arial"/>
                <a:ea typeface="Arial"/>
                <a:cs typeface="Arial"/>
                <a:sym typeface="Arial"/>
              </a:rPr>
              <a:t>Bringing a Global Perspective to the Classroom</a:t>
            </a:r>
            <a:endParaRPr sz="2400" b="0" i="0" u="none" strike="noStrike" cap="none">
              <a:solidFill>
                <a:schemeClr val="dk1"/>
              </a:solidFill>
              <a:latin typeface="Arial"/>
              <a:ea typeface="Arial"/>
              <a:cs typeface="Arial"/>
              <a:sym typeface="Arial"/>
            </a:endParaRPr>
          </a:p>
        </p:txBody>
      </p:sp>
      <p:sp>
        <p:nvSpPr>
          <p:cNvPr id="202" name="Google Shape;202;p34"/>
          <p:cNvSpPr/>
          <p:nvPr/>
        </p:nvSpPr>
        <p:spPr>
          <a:xfrm>
            <a:off x="1827247" y="1626059"/>
            <a:ext cx="3949922" cy="1975741"/>
          </a:xfrm>
          <a:prstGeom prst="rect">
            <a:avLst/>
          </a:pr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p:txBody>
      </p:sp>
      <p:sp>
        <p:nvSpPr>
          <p:cNvPr id="203" name="Google Shape;203;p34"/>
          <p:cNvSpPr/>
          <p:nvPr/>
        </p:nvSpPr>
        <p:spPr>
          <a:xfrm>
            <a:off x="992825" y="1626050"/>
            <a:ext cx="6192600" cy="29778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Integrate global topics and perspectives; present real-world global challenges as context; invite guest speakers/lecturers</a:t>
            </a:r>
            <a:endParaRPr sz="1800" b="0" i="0" u="none" strike="noStrike" cap="none">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Provide opportunities for authentic engagement with global issues (student-centered, inquiry-based discussions</a:t>
            </a:r>
            <a:r>
              <a:rPr lang="en" sz="1800">
                <a:solidFill>
                  <a:schemeClr val="accent1"/>
                </a:solidFill>
                <a:latin typeface="Calibri"/>
                <a:ea typeface="Calibri"/>
                <a:cs typeface="Calibri"/>
                <a:sym typeface="Calibri"/>
              </a:rPr>
              <a:t> </a:t>
            </a:r>
            <a:r>
              <a:rPr lang="en" sz="1800" b="0" i="0" u="none" strike="noStrike" cap="none">
                <a:solidFill>
                  <a:schemeClr val="accent1"/>
                </a:solidFill>
                <a:latin typeface="Calibri"/>
                <a:ea typeface="Calibri"/>
                <a:cs typeface="Calibri"/>
                <a:sym typeface="Calibri"/>
              </a:rPr>
              <a:t>and assignments)</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Bring your own cross-cultural experiences into the classroom  and create space for students to share and reflect on their cultural identity, perspectives and experiences</a:t>
            </a:r>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Focus on building specific global and intercultural skills</a:t>
            </a:r>
            <a:endParaRPr sz="1800" b="0" i="0" u="none" strike="noStrike" cap="none">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chemeClr val="accent1"/>
              </a:buClr>
              <a:buSzPts val="1800"/>
              <a:buFont typeface="Arial"/>
              <a:buChar char="•"/>
            </a:pPr>
            <a:r>
              <a:rPr lang="en" sz="1800" b="0" i="0" u="none" strike="noStrike" cap="none">
                <a:solidFill>
                  <a:schemeClr val="accent1"/>
                </a:solidFill>
                <a:latin typeface="Calibri"/>
                <a:ea typeface="Calibri"/>
                <a:cs typeface="Calibri"/>
                <a:sym typeface="Calibri"/>
              </a:rPr>
              <a:t>Incorporate the Pathways Integrative Concept of Intercultural and Global Awareness into your </a:t>
            </a:r>
            <a:r>
              <a:rPr lang="en" sz="1800">
                <a:solidFill>
                  <a:schemeClr val="accent1"/>
                </a:solidFill>
                <a:latin typeface="Calibri"/>
                <a:ea typeface="Calibri"/>
                <a:cs typeface="Calibri"/>
                <a:sym typeface="Calibri"/>
              </a:rPr>
              <a:t>course</a:t>
            </a:r>
            <a:r>
              <a:rPr lang="en" sz="1800" b="0" i="0" u="none" strike="noStrike" cap="none">
                <a:solidFill>
                  <a:schemeClr val="accent1"/>
                </a:solidFill>
                <a:latin typeface="Calibri"/>
                <a:ea typeface="Calibri"/>
                <a:cs typeface="Calibri"/>
                <a:sym typeface="Calibri"/>
              </a:rPr>
              <a:t> SLOs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p:nvPr/>
        </p:nvSpPr>
        <p:spPr>
          <a:xfrm>
            <a:off x="686924" y="512597"/>
            <a:ext cx="7772400" cy="4114800"/>
          </a:xfrm>
          <a:prstGeom prst="rect">
            <a:avLst/>
          </a:prstGeom>
          <a:solidFill>
            <a:schemeClr val="lt1"/>
          </a:solid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2"/>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209" name="Google Shape;209;p35"/>
          <p:cNvCxnSpPr/>
          <p:nvPr/>
        </p:nvCxnSpPr>
        <p:spPr>
          <a:xfrm flipH="1">
            <a:off x="4690057" y="1910217"/>
            <a:ext cx="1" cy="1319560"/>
          </a:xfrm>
          <a:prstGeom prst="straightConnector1">
            <a:avLst/>
          </a:prstGeom>
          <a:noFill/>
          <a:ln w="9525" cap="flat" cmpd="sng">
            <a:solidFill>
              <a:schemeClr val="accent3"/>
            </a:solidFill>
            <a:prstDash val="dash"/>
            <a:miter lim="8000"/>
            <a:headEnd type="none" w="sm" len="sm"/>
            <a:tailEnd type="none" w="sm" len="sm"/>
          </a:ln>
        </p:spPr>
      </p:cxnSp>
      <p:grpSp>
        <p:nvGrpSpPr>
          <p:cNvPr id="210" name="Google Shape;210;p35"/>
          <p:cNvGrpSpPr/>
          <p:nvPr/>
        </p:nvGrpSpPr>
        <p:grpSpPr>
          <a:xfrm>
            <a:off x="1093178" y="1831385"/>
            <a:ext cx="3264910" cy="1866754"/>
            <a:chOff x="1457569" y="2093829"/>
            <a:chExt cx="4353213" cy="3318677"/>
          </a:xfrm>
        </p:grpSpPr>
        <p:sp>
          <p:nvSpPr>
            <p:cNvPr id="211" name="Google Shape;211;p35"/>
            <p:cNvSpPr/>
            <p:nvPr/>
          </p:nvSpPr>
          <p:spPr>
            <a:xfrm>
              <a:off x="1683088" y="2319348"/>
              <a:ext cx="4127694" cy="3093158"/>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r>
                <a:rPr lang="en" sz="1800" b="1">
                  <a:solidFill>
                    <a:schemeClr val="accent1"/>
                  </a:solidFill>
                  <a:latin typeface="Calibri"/>
                  <a:ea typeface="Calibri"/>
                  <a:cs typeface="Calibri"/>
                  <a:sym typeface="Calibri"/>
                </a:rPr>
                <a:t>Keely Thomson and Marjie Woods, Linking Lives Study Abroad Program</a:t>
              </a:r>
              <a:endParaRPr sz="1800" b="1">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endParaRPr sz="1800" b="1">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r>
                <a:rPr lang="en" sz="1800" b="1" i="0" u="none" strike="noStrike" cap="none">
                  <a:solidFill>
                    <a:schemeClr val="accent1"/>
                  </a:solidFill>
                  <a:latin typeface="Calibri"/>
                  <a:ea typeface="Calibri"/>
                  <a:cs typeface="Calibri"/>
                  <a:sym typeface="Calibri"/>
                </a:rPr>
                <a:t>Tiffany Shoop, Center for Excellence in Teaching and Learning</a:t>
              </a:r>
              <a:endParaRPr/>
            </a:p>
            <a:p>
              <a:pPr marL="0" marR="0" lvl="0" indent="0" algn="l" rtl="0">
                <a:lnSpc>
                  <a:spcPct val="100000"/>
                </a:lnSpc>
                <a:spcBef>
                  <a:spcPts val="0"/>
                </a:spcBef>
                <a:spcAft>
                  <a:spcPts val="0"/>
                </a:spcAft>
                <a:buClr>
                  <a:schemeClr val="accent1"/>
                </a:buClr>
                <a:buSzPts val="1800"/>
                <a:buFont typeface="Calibri"/>
                <a:buNone/>
              </a:pPr>
              <a:endParaRPr sz="1800" b="1"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83003F"/>
                </a:buClr>
                <a:buSzPts val="1875"/>
                <a:buFont typeface="Arial"/>
                <a:buNone/>
              </a:pPr>
              <a:endParaRPr sz="1875" b="0" i="0" u="none" strike="noStrike" cap="none">
                <a:solidFill>
                  <a:schemeClr val="dk1"/>
                </a:solidFill>
                <a:latin typeface="Arial"/>
                <a:ea typeface="Arial"/>
                <a:cs typeface="Arial"/>
                <a:sym typeface="Arial"/>
              </a:endParaRPr>
            </a:p>
          </p:txBody>
        </p:sp>
        <p:pic>
          <p:nvPicPr>
            <p:cNvPr id="212" name="Google Shape;212;p35" descr="pasted-image.pdf"/>
            <p:cNvPicPr preferRelativeResize="0"/>
            <p:nvPr/>
          </p:nvPicPr>
          <p:blipFill rotWithShape="1">
            <a:blip r:embed="rId3">
              <a:alphaModFix/>
            </a:blip>
            <a:srcRect/>
            <a:stretch/>
          </p:blipFill>
          <p:spPr>
            <a:xfrm>
              <a:off x="1457569" y="2093829"/>
              <a:ext cx="225519" cy="225519"/>
            </a:xfrm>
            <a:prstGeom prst="rect">
              <a:avLst/>
            </a:prstGeom>
            <a:noFill/>
            <a:ln>
              <a:noFill/>
            </a:ln>
          </p:spPr>
        </p:pic>
      </p:grpSp>
      <p:sp>
        <p:nvSpPr>
          <p:cNvPr id="213" name="Google Shape;213;p35"/>
          <p:cNvSpPr/>
          <p:nvPr/>
        </p:nvSpPr>
        <p:spPr>
          <a:xfrm>
            <a:off x="5022028" y="2211742"/>
            <a:ext cx="3158360" cy="718466"/>
          </a:xfrm>
          <a:prstGeom prst="rect">
            <a:avLst/>
          </a:prstGeom>
          <a:noFill/>
          <a:ln>
            <a:noFill/>
          </a:ln>
        </p:spPr>
        <p:txBody>
          <a:bodyPr spcFirstLastPara="1" wrap="square" lIns="34275" tIns="45700" rIns="34275" bIns="45700" anchor="ctr" anchorCtr="0">
            <a:noAutofit/>
          </a:bodyPr>
          <a:lstStyle/>
          <a:p>
            <a:pPr marL="214312" marR="0" lvl="0" indent="-214312" algn="l" rtl="0">
              <a:lnSpc>
                <a:spcPct val="100000"/>
              </a:lnSpc>
              <a:spcBef>
                <a:spcPts val="0"/>
              </a:spcBef>
              <a:spcAft>
                <a:spcPts val="0"/>
              </a:spcAft>
              <a:buClr>
                <a:schemeClr val="dk2"/>
              </a:buClr>
              <a:buSzPts val="1313"/>
              <a:buFont typeface="Noto Sans Symbols"/>
              <a:buChar char="▪"/>
            </a:pPr>
            <a:r>
              <a:rPr lang="en" sz="1875" b="0" i="0" u="none" strike="noStrike" cap="none">
                <a:solidFill>
                  <a:schemeClr val="dk2"/>
                </a:solidFill>
                <a:latin typeface="Crimson Text"/>
                <a:ea typeface="Crimson Text"/>
                <a:cs typeface="Crimson Text"/>
                <a:sym typeface="Crimson Text"/>
              </a:rPr>
              <a:t>International Business in Lugano: Combining Theory and Practice</a:t>
            </a:r>
            <a:r>
              <a:rPr lang="en" sz="1875">
                <a:solidFill>
                  <a:schemeClr val="dk2"/>
                </a:solidFill>
                <a:latin typeface="Crimson Text"/>
                <a:ea typeface="Crimson Text"/>
                <a:cs typeface="Crimson Text"/>
                <a:sym typeface="Crimson Text"/>
              </a:rPr>
              <a:t> and Creating Sustainable Social Change Study Abroad Programs</a:t>
            </a:r>
            <a:endParaRPr sz="1875">
              <a:solidFill>
                <a:schemeClr val="dk2"/>
              </a:solidFill>
              <a:latin typeface="Crimson Text"/>
              <a:ea typeface="Crimson Text"/>
              <a:cs typeface="Crimson Text"/>
              <a:sym typeface="Crimson Text"/>
            </a:endParaRPr>
          </a:p>
        </p:txBody>
      </p:sp>
      <p:cxnSp>
        <p:nvCxnSpPr>
          <p:cNvPr id="214" name="Google Shape;214;p35"/>
          <p:cNvCxnSpPr/>
          <p:nvPr/>
        </p:nvCxnSpPr>
        <p:spPr>
          <a:xfrm>
            <a:off x="459448" y="-309813"/>
            <a:ext cx="0" cy="5763127"/>
          </a:xfrm>
          <a:prstGeom prst="straightConnector1">
            <a:avLst/>
          </a:prstGeom>
          <a:noFill/>
          <a:ln w="9525" cap="flat" cmpd="sng">
            <a:solidFill>
              <a:schemeClr val="lt2"/>
            </a:solidFill>
            <a:prstDash val="dash"/>
            <a:miter lim="8000"/>
            <a:headEnd type="none" w="sm" len="sm"/>
            <a:tailEnd type="none" w="sm" len="sm"/>
          </a:ln>
        </p:spPr>
      </p:cxnSp>
      <p:cxnSp>
        <p:nvCxnSpPr>
          <p:cNvPr id="215" name="Google Shape;215;p35"/>
          <p:cNvCxnSpPr/>
          <p:nvPr/>
        </p:nvCxnSpPr>
        <p:spPr>
          <a:xfrm>
            <a:off x="8686800" y="-309813"/>
            <a:ext cx="0" cy="5763127"/>
          </a:xfrm>
          <a:prstGeom prst="straightConnector1">
            <a:avLst/>
          </a:prstGeom>
          <a:noFill/>
          <a:ln w="9525" cap="flat" cmpd="sng">
            <a:solidFill>
              <a:schemeClr val="lt2"/>
            </a:solidFill>
            <a:prstDash val="dash"/>
            <a:miter lim="8000"/>
            <a:headEnd type="none" w="sm" len="sm"/>
            <a:tailEnd type="none" w="sm" len="sm"/>
          </a:ln>
        </p:spPr>
      </p:cxnSp>
      <p:cxnSp>
        <p:nvCxnSpPr>
          <p:cNvPr id="216" name="Google Shape;216;p35"/>
          <p:cNvCxnSpPr/>
          <p:nvPr/>
        </p:nvCxnSpPr>
        <p:spPr>
          <a:xfrm>
            <a:off x="4572000" y="-4411288"/>
            <a:ext cx="0" cy="9508376"/>
          </a:xfrm>
          <a:prstGeom prst="straightConnector1">
            <a:avLst/>
          </a:prstGeom>
          <a:noFill/>
          <a:ln w="9525" cap="flat" cmpd="sng">
            <a:solidFill>
              <a:schemeClr val="lt2"/>
            </a:solidFill>
            <a:prstDash val="dash"/>
            <a:miter lim="8000"/>
            <a:headEnd type="none" w="sm" len="sm"/>
            <a:tailEnd type="none" w="sm" len="sm"/>
          </a:ln>
        </p:spPr>
      </p:cxnSp>
      <p:cxnSp>
        <p:nvCxnSpPr>
          <p:cNvPr id="217" name="Google Shape;217;p35"/>
          <p:cNvCxnSpPr/>
          <p:nvPr/>
        </p:nvCxnSpPr>
        <p:spPr>
          <a:xfrm>
            <a:off x="4572000" y="46412"/>
            <a:ext cx="0" cy="9508376"/>
          </a:xfrm>
          <a:prstGeom prst="straightConnector1">
            <a:avLst/>
          </a:prstGeom>
          <a:noFill/>
          <a:ln w="9525" cap="flat" cmpd="sng">
            <a:solidFill>
              <a:schemeClr val="lt2"/>
            </a:solidFill>
            <a:prstDash val="dash"/>
            <a:miter lim="8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p:nvPr/>
        </p:nvSpPr>
        <p:spPr>
          <a:xfrm>
            <a:off x="686924" y="512597"/>
            <a:ext cx="7772400" cy="4114800"/>
          </a:xfrm>
          <a:prstGeom prst="rect">
            <a:avLst/>
          </a:prstGeom>
          <a:solidFill>
            <a:schemeClr val="lt1"/>
          </a:solid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2"/>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223" name="Google Shape;223;p36"/>
          <p:cNvCxnSpPr/>
          <p:nvPr/>
        </p:nvCxnSpPr>
        <p:spPr>
          <a:xfrm>
            <a:off x="4358108" y="1911967"/>
            <a:ext cx="0" cy="1319700"/>
          </a:xfrm>
          <a:prstGeom prst="straightConnector1">
            <a:avLst/>
          </a:prstGeom>
          <a:noFill/>
          <a:ln w="9525" cap="flat" cmpd="sng">
            <a:solidFill>
              <a:schemeClr val="accent3"/>
            </a:solidFill>
            <a:prstDash val="dash"/>
            <a:miter lim="8000"/>
            <a:headEnd type="none" w="sm" len="sm"/>
            <a:tailEnd type="none" w="sm" len="sm"/>
          </a:ln>
        </p:spPr>
      </p:cxnSp>
      <p:grpSp>
        <p:nvGrpSpPr>
          <p:cNvPr id="224" name="Google Shape;224;p36"/>
          <p:cNvGrpSpPr/>
          <p:nvPr/>
        </p:nvGrpSpPr>
        <p:grpSpPr>
          <a:xfrm>
            <a:off x="1093178" y="1831385"/>
            <a:ext cx="3264910" cy="1451255"/>
            <a:chOff x="1457569" y="2093829"/>
            <a:chExt cx="4353213" cy="2580011"/>
          </a:xfrm>
        </p:grpSpPr>
        <p:sp>
          <p:nvSpPr>
            <p:cNvPr id="225" name="Google Shape;225;p36"/>
            <p:cNvSpPr/>
            <p:nvPr/>
          </p:nvSpPr>
          <p:spPr>
            <a:xfrm>
              <a:off x="1683088" y="2319348"/>
              <a:ext cx="4127694" cy="2354492"/>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r>
                <a:rPr lang="en" sz="1800" b="1" i="0" u="none" strike="noStrike" cap="none">
                  <a:solidFill>
                    <a:schemeClr val="accent1"/>
                  </a:solidFill>
                  <a:latin typeface="Calibri"/>
                  <a:ea typeface="Calibri"/>
                  <a:cs typeface="Calibri"/>
                  <a:sym typeface="Calibri"/>
                </a:rPr>
                <a:t>Deborah Good, Human Nutrition, Foods, and Exercise</a:t>
              </a: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Metabolic Nutrition; Nutritional Genomics</a:t>
              </a: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endParaRPr sz="180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Learning complex nutrigenomics topics using in silico lab activities and WebEx™/Zoom conferencing</a:t>
              </a:r>
              <a:endParaRPr sz="180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endParaRPr sz="180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rgbClr val="83003F"/>
                </a:buClr>
                <a:buSzPts val="1875"/>
                <a:buFont typeface="Arial"/>
                <a:buNone/>
              </a:pPr>
              <a:endParaRPr sz="1875" b="0" i="0" u="none" strike="noStrike" cap="none">
                <a:solidFill>
                  <a:schemeClr val="dk1"/>
                </a:solidFill>
                <a:latin typeface="Arial"/>
                <a:ea typeface="Arial"/>
                <a:cs typeface="Arial"/>
                <a:sym typeface="Arial"/>
              </a:endParaRPr>
            </a:p>
          </p:txBody>
        </p:sp>
        <p:pic>
          <p:nvPicPr>
            <p:cNvPr id="226" name="Google Shape;226;p36" descr="pasted-image.pdf"/>
            <p:cNvPicPr preferRelativeResize="0"/>
            <p:nvPr/>
          </p:nvPicPr>
          <p:blipFill rotWithShape="1">
            <a:blip r:embed="rId3">
              <a:alphaModFix/>
            </a:blip>
            <a:srcRect/>
            <a:stretch/>
          </p:blipFill>
          <p:spPr>
            <a:xfrm>
              <a:off x="1457569" y="2093829"/>
              <a:ext cx="225519" cy="225519"/>
            </a:xfrm>
            <a:prstGeom prst="rect">
              <a:avLst/>
            </a:prstGeom>
            <a:noFill/>
            <a:ln>
              <a:noFill/>
            </a:ln>
          </p:spPr>
        </p:pic>
      </p:grpSp>
      <p:sp>
        <p:nvSpPr>
          <p:cNvPr id="227" name="Google Shape;227;p36"/>
          <p:cNvSpPr/>
          <p:nvPr/>
        </p:nvSpPr>
        <p:spPr>
          <a:xfrm>
            <a:off x="5022028" y="2428148"/>
            <a:ext cx="3158360" cy="285655"/>
          </a:xfrm>
          <a:prstGeom prst="rect">
            <a:avLst/>
          </a:prstGeom>
          <a:noFill/>
          <a:ln>
            <a:noFill/>
          </a:ln>
        </p:spPr>
        <p:txBody>
          <a:bodyPr spcFirstLastPara="1" wrap="square" lIns="34275" tIns="45700" rIns="34275" bIns="45700" anchor="ctr" anchorCtr="0">
            <a:noAutofit/>
          </a:bodyPr>
          <a:lstStyle/>
          <a:p>
            <a:pPr marL="214313" marR="0" lvl="0" indent="-130969" algn="l" rtl="0">
              <a:lnSpc>
                <a:spcPct val="100000"/>
              </a:lnSpc>
              <a:spcBef>
                <a:spcPts val="0"/>
              </a:spcBef>
              <a:spcAft>
                <a:spcPts val="0"/>
              </a:spcAft>
              <a:buClr>
                <a:srgbClr val="585C5E"/>
              </a:buClr>
              <a:buSzPts val="1313"/>
              <a:buFont typeface="Noto Sans Symbols"/>
              <a:buNone/>
            </a:pPr>
            <a:endParaRPr sz="1875" b="0" i="0" u="none" strike="noStrike" cap="none">
              <a:solidFill>
                <a:schemeClr val="dk2"/>
              </a:solidFill>
              <a:latin typeface="Crimson Text"/>
              <a:ea typeface="Crimson Text"/>
              <a:cs typeface="Crimson Text"/>
              <a:sym typeface="Crimson Text"/>
            </a:endParaRPr>
          </a:p>
        </p:txBody>
      </p:sp>
      <p:cxnSp>
        <p:nvCxnSpPr>
          <p:cNvPr id="228" name="Google Shape;228;p36"/>
          <p:cNvCxnSpPr/>
          <p:nvPr/>
        </p:nvCxnSpPr>
        <p:spPr>
          <a:xfrm>
            <a:off x="459448" y="-309813"/>
            <a:ext cx="0" cy="5763127"/>
          </a:xfrm>
          <a:prstGeom prst="straightConnector1">
            <a:avLst/>
          </a:prstGeom>
          <a:noFill/>
          <a:ln w="9525" cap="flat" cmpd="sng">
            <a:solidFill>
              <a:schemeClr val="lt2"/>
            </a:solidFill>
            <a:prstDash val="dash"/>
            <a:miter lim="8000"/>
            <a:headEnd type="none" w="sm" len="sm"/>
            <a:tailEnd type="none" w="sm" len="sm"/>
          </a:ln>
        </p:spPr>
      </p:cxnSp>
      <p:cxnSp>
        <p:nvCxnSpPr>
          <p:cNvPr id="229" name="Google Shape;229;p36"/>
          <p:cNvCxnSpPr/>
          <p:nvPr/>
        </p:nvCxnSpPr>
        <p:spPr>
          <a:xfrm>
            <a:off x="8686800" y="-309813"/>
            <a:ext cx="0" cy="5763127"/>
          </a:xfrm>
          <a:prstGeom prst="straightConnector1">
            <a:avLst/>
          </a:prstGeom>
          <a:noFill/>
          <a:ln w="9525" cap="flat" cmpd="sng">
            <a:solidFill>
              <a:schemeClr val="lt2"/>
            </a:solidFill>
            <a:prstDash val="dash"/>
            <a:miter lim="8000"/>
            <a:headEnd type="none" w="sm" len="sm"/>
            <a:tailEnd type="none" w="sm" len="sm"/>
          </a:ln>
        </p:spPr>
      </p:cxnSp>
      <p:cxnSp>
        <p:nvCxnSpPr>
          <p:cNvPr id="230" name="Google Shape;230;p36"/>
          <p:cNvCxnSpPr/>
          <p:nvPr/>
        </p:nvCxnSpPr>
        <p:spPr>
          <a:xfrm>
            <a:off x="4572000" y="-4411288"/>
            <a:ext cx="0" cy="9508376"/>
          </a:xfrm>
          <a:prstGeom prst="straightConnector1">
            <a:avLst/>
          </a:prstGeom>
          <a:noFill/>
          <a:ln w="9525" cap="flat" cmpd="sng">
            <a:solidFill>
              <a:schemeClr val="lt2"/>
            </a:solidFill>
            <a:prstDash val="dash"/>
            <a:miter lim="8000"/>
            <a:headEnd type="none" w="sm" len="sm"/>
            <a:tailEnd type="none" w="sm" len="sm"/>
          </a:ln>
        </p:spPr>
      </p:cxnSp>
      <p:cxnSp>
        <p:nvCxnSpPr>
          <p:cNvPr id="231" name="Google Shape;231;p36"/>
          <p:cNvCxnSpPr/>
          <p:nvPr/>
        </p:nvCxnSpPr>
        <p:spPr>
          <a:xfrm>
            <a:off x="4572000" y="46412"/>
            <a:ext cx="0" cy="9508376"/>
          </a:xfrm>
          <a:prstGeom prst="straightConnector1">
            <a:avLst/>
          </a:prstGeom>
          <a:noFill/>
          <a:ln w="9525" cap="flat" cmpd="sng">
            <a:solidFill>
              <a:schemeClr val="lt2"/>
            </a:solidFill>
            <a:prstDash val="dash"/>
            <a:miter lim="8000"/>
            <a:headEnd type="none" w="sm" len="sm"/>
            <a:tailEnd type="none" w="sm" len="sm"/>
          </a:ln>
        </p:spPr>
      </p:cxnSp>
      <p:pic>
        <p:nvPicPr>
          <p:cNvPr id="232" name="Google Shape;232;p36" title="Global @ Home: Debby Good">
            <a:hlinkClick r:id="rId4"/>
          </p:cNvPr>
          <p:cNvPicPr preferRelativeResize="0"/>
          <p:nvPr/>
        </p:nvPicPr>
        <p:blipFill>
          <a:blip r:embed="rId5">
            <a:alphaModFix/>
          </a:blip>
          <a:stretch>
            <a:fillRect/>
          </a:stretch>
        </p:blipFill>
        <p:spPr>
          <a:xfrm>
            <a:off x="4507950" y="1487500"/>
            <a:ext cx="4186525" cy="3139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7"/>
          <p:cNvSpPr/>
          <p:nvPr/>
        </p:nvSpPr>
        <p:spPr>
          <a:xfrm>
            <a:off x="686924" y="512597"/>
            <a:ext cx="7772400" cy="4114800"/>
          </a:xfrm>
          <a:prstGeom prst="rect">
            <a:avLst/>
          </a:prstGeom>
          <a:solidFill>
            <a:schemeClr val="lt1"/>
          </a:solidFill>
          <a:ln>
            <a:noFill/>
          </a:ln>
        </p:spPr>
        <p:txBody>
          <a:bodyPr spcFirstLastPara="1" wrap="square" lIns="34275" tIns="45700" rIns="34275" bIns="45700" anchor="ctr" anchorCtr="0">
            <a:noAutofit/>
          </a:bodyPr>
          <a:lstStyle/>
          <a:p>
            <a:pPr marL="0" marR="0" lvl="0" indent="0" algn="ctr" rtl="0">
              <a:lnSpc>
                <a:spcPct val="100000"/>
              </a:lnSpc>
              <a:spcBef>
                <a:spcPts val="0"/>
              </a:spcBef>
              <a:spcAft>
                <a:spcPts val="0"/>
              </a:spcAft>
              <a:buClr>
                <a:schemeClr val="accent2"/>
              </a:buClr>
              <a:buSzPts val="1350"/>
              <a:buFont typeface="Calibri"/>
              <a:buNone/>
            </a:pPr>
            <a:endParaRPr sz="1350" b="0" i="0" u="none" strike="noStrike" cap="none">
              <a:solidFill>
                <a:schemeClr val="accent1"/>
              </a:solidFill>
              <a:latin typeface="Calibri"/>
              <a:ea typeface="Calibri"/>
              <a:cs typeface="Calibri"/>
              <a:sym typeface="Calibri"/>
            </a:endParaRPr>
          </a:p>
        </p:txBody>
      </p:sp>
      <p:cxnSp>
        <p:nvCxnSpPr>
          <p:cNvPr id="238" name="Google Shape;238;p37"/>
          <p:cNvCxnSpPr/>
          <p:nvPr/>
        </p:nvCxnSpPr>
        <p:spPr>
          <a:xfrm>
            <a:off x="4245908" y="1911967"/>
            <a:ext cx="0" cy="1319700"/>
          </a:xfrm>
          <a:prstGeom prst="straightConnector1">
            <a:avLst/>
          </a:prstGeom>
          <a:noFill/>
          <a:ln w="9525" cap="flat" cmpd="sng">
            <a:solidFill>
              <a:schemeClr val="accent3"/>
            </a:solidFill>
            <a:prstDash val="dash"/>
            <a:miter lim="8000"/>
            <a:headEnd type="none" w="sm" len="sm"/>
            <a:tailEnd type="none" w="sm" len="sm"/>
          </a:ln>
        </p:spPr>
      </p:cxnSp>
      <p:grpSp>
        <p:nvGrpSpPr>
          <p:cNvPr id="239" name="Google Shape;239;p37"/>
          <p:cNvGrpSpPr/>
          <p:nvPr/>
        </p:nvGrpSpPr>
        <p:grpSpPr>
          <a:xfrm>
            <a:off x="1093178" y="1831385"/>
            <a:ext cx="3264910" cy="1243506"/>
            <a:chOff x="1457569" y="2093829"/>
            <a:chExt cx="4353213" cy="2210678"/>
          </a:xfrm>
        </p:grpSpPr>
        <p:sp>
          <p:nvSpPr>
            <p:cNvPr id="240" name="Google Shape;240;p37"/>
            <p:cNvSpPr/>
            <p:nvPr/>
          </p:nvSpPr>
          <p:spPr>
            <a:xfrm>
              <a:off x="1683088" y="2319348"/>
              <a:ext cx="4127694" cy="1985159"/>
            </a:xfrm>
            <a:prstGeom prst="rect">
              <a:avLst/>
            </a:prstGeom>
            <a:noFill/>
            <a:ln>
              <a:noFill/>
            </a:ln>
          </p:spPr>
          <p:txBody>
            <a:bodyPr spcFirstLastPara="1" wrap="square" lIns="34275" tIns="45700" rIns="34275" bIns="45700" anchor="t" anchorCtr="0">
              <a:noAutofit/>
            </a:bodyPr>
            <a:lstStyle/>
            <a:p>
              <a:pPr marL="0" marR="0" lvl="0" indent="0" algn="l" rtl="0">
                <a:lnSpc>
                  <a:spcPct val="100000"/>
                </a:lnSpc>
                <a:spcBef>
                  <a:spcPts val="0"/>
                </a:spcBef>
                <a:spcAft>
                  <a:spcPts val="0"/>
                </a:spcAft>
                <a:buClr>
                  <a:schemeClr val="accent1"/>
                </a:buClr>
                <a:buSzPts val="1800"/>
                <a:buFont typeface="Calibri"/>
                <a:buNone/>
              </a:pPr>
              <a:r>
                <a:rPr lang="en" sz="1800" b="1" i="0" u="none" strike="noStrike" cap="none">
                  <a:solidFill>
                    <a:schemeClr val="accent1"/>
                  </a:solidFill>
                  <a:latin typeface="Calibri"/>
                  <a:ea typeface="Calibri"/>
                  <a:cs typeface="Calibri"/>
                  <a:sym typeface="Calibri"/>
                </a:rPr>
                <a:t>Suchitra Samanta, Sociology</a:t>
              </a:r>
              <a:endParaRPr sz="1800" b="0" i="0" u="none" strike="noStrike" cap="none">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Women</a:t>
              </a:r>
              <a:r>
                <a:rPr lang="en" sz="1800">
                  <a:solidFill>
                    <a:schemeClr val="accent1"/>
                  </a:solidFill>
                  <a:latin typeface="Calibri"/>
                  <a:ea typeface="Calibri"/>
                  <a:cs typeface="Calibri"/>
                  <a:sym typeface="Calibri"/>
                </a:rPr>
                <a:t>’s</a:t>
              </a:r>
              <a:r>
                <a:rPr lang="en" sz="1800" b="0" i="0" u="none" strike="noStrike" cap="none">
                  <a:solidFill>
                    <a:schemeClr val="accent1"/>
                  </a:solidFill>
                  <a:latin typeface="Calibri"/>
                  <a:ea typeface="Calibri"/>
                  <a:cs typeface="Calibri"/>
                  <a:sym typeface="Calibri"/>
                </a:rPr>
                <a:t> and Gender Studies; Curriculum Globalization Grantee</a:t>
              </a:r>
              <a:endParaRPr sz="1875" b="0" i="0" u="none" strike="noStrike" cap="none">
                <a:solidFill>
                  <a:schemeClr val="dk1"/>
                </a:solidFill>
                <a:latin typeface="Arial"/>
                <a:ea typeface="Arial"/>
                <a:cs typeface="Arial"/>
                <a:sym typeface="Arial"/>
              </a:endParaRPr>
            </a:p>
          </p:txBody>
        </p:sp>
        <p:pic>
          <p:nvPicPr>
            <p:cNvPr id="241" name="Google Shape;241;p37" descr="pasted-image.pdf"/>
            <p:cNvPicPr preferRelativeResize="0"/>
            <p:nvPr/>
          </p:nvPicPr>
          <p:blipFill rotWithShape="1">
            <a:blip r:embed="rId3">
              <a:alphaModFix/>
            </a:blip>
            <a:srcRect/>
            <a:stretch/>
          </p:blipFill>
          <p:spPr>
            <a:xfrm>
              <a:off x="1457569" y="2093829"/>
              <a:ext cx="225519" cy="225519"/>
            </a:xfrm>
            <a:prstGeom prst="rect">
              <a:avLst/>
            </a:prstGeom>
            <a:noFill/>
            <a:ln>
              <a:noFill/>
            </a:ln>
          </p:spPr>
        </p:pic>
      </p:grpSp>
      <p:sp>
        <p:nvSpPr>
          <p:cNvPr id="242" name="Google Shape;242;p37"/>
          <p:cNvSpPr/>
          <p:nvPr/>
        </p:nvSpPr>
        <p:spPr>
          <a:xfrm>
            <a:off x="5022028" y="2428148"/>
            <a:ext cx="3158360" cy="285655"/>
          </a:xfrm>
          <a:prstGeom prst="rect">
            <a:avLst/>
          </a:prstGeom>
          <a:noFill/>
          <a:ln>
            <a:noFill/>
          </a:ln>
        </p:spPr>
        <p:txBody>
          <a:bodyPr spcFirstLastPara="1" wrap="square" lIns="34275" tIns="45700" rIns="34275" bIns="45700" anchor="ctr" anchorCtr="0">
            <a:noAutofit/>
          </a:bodyPr>
          <a:lstStyle/>
          <a:p>
            <a:pPr marL="214313" marR="0" lvl="0" indent="-130969" algn="l" rtl="0">
              <a:lnSpc>
                <a:spcPct val="100000"/>
              </a:lnSpc>
              <a:spcBef>
                <a:spcPts val="0"/>
              </a:spcBef>
              <a:spcAft>
                <a:spcPts val="0"/>
              </a:spcAft>
              <a:buClr>
                <a:srgbClr val="585C5E"/>
              </a:buClr>
              <a:buSzPts val="1313"/>
              <a:buFont typeface="Noto Sans Symbols"/>
              <a:buNone/>
            </a:pPr>
            <a:endParaRPr sz="1875" b="0" i="0" u="none" strike="noStrike" cap="none">
              <a:solidFill>
                <a:schemeClr val="dk2"/>
              </a:solidFill>
              <a:latin typeface="Crimson Text"/>
              <a:ea typeface="Crimson Text"/>
              <a:cs typeface="Crimson Text"/>
              <a:sym typeface="Crimson Text"/>
            </a:endParaRPr>
          </a:p>
        </p:txBody>
      </p:sp>
      <p:cxnSp>
        <p:nvCxnSpPr>
          <p:cNvPr id="243" name="Google Shape;243;p37"/>
          <p:cNvCxnSpPr/>
          <p:nvPr/>
        </p:nvCxnSpPr>
        <p:spPr>
          <a:xfrm>
            <a:off x="459448" y="-309813"/>
            <a:ext cx="0" cy="5763127"/>
          </a:xfrm>
          <a:prstGeom prst="straightConnector1">
            <a:avLst/>
          </a:prstGeom>
          <a:noFill/>
          <a:ln w="9525" cap="flat" cmpd="sng">
            <a:solidFill>
              <a:schemeClr val="lt2"/>
            </a:solidFill>
            <a:prstDash val="dash"/>
            <a:miter lim="8000"/>
            <a:headEnd type="none" w="sm" len="sm"/>
            <a:tailEnd type="none" w="sm" len="sm"/>
          </a:ln>
        </p:spPr>
      </p:cxnSp>
      <p:cxnSp>
        <p:nvCxnSpPr>
          <p:cNvPr id="244" name="Google Shape;244;p37"/>
          <p:cNvCxnSpPr/>
          <p:nvPr/>
        </p:nvCxnSpPr>
        <p:spPr>
          <a:xfrm>
            <a:off x="8686800" y="-309813"/>
            <a:ext cx="0" cy="5763127"/>
          </a:xfrm>
          <a:prstGeom prst="straightConnector1">
            <a:avLst/>
          </a:prstGeom>
          <a:noFill/>
          <a:ln w="9525" cap="flat" cmpd="sng">
            <a:solidFill>
              <a:schemeClr val="lt2"/>
            </a:solidFill>
            <a:prstDash val="dash"/>
            <a:miter lim="8000"/>
            <a:headEnd type="none" w="sm" len="sm"/>
            <a:tailEnd type="none" w="sm" len="sm"/>
          </a:ln>
        </p:spPr>
      </p:cxnSp>
      <p:cxnSp>
        <p:nvCxnSpPr>
          <p:cNvPr id="245" name="Google Shape;245;p37"/>
          <p:cNvCxnSpPr/>
          <p:nvPr/>
        </p:nvCxnSpPr>
        <p:spPr>
          <a:xfrm>
            <a:off x="4572000" y="-4411288"/>
            <a:ext cx="0" cy="9508376"/>
          </a:xfrm>
          <a:prstGeom prst="straightConnector1">
            <a:avLst/>
          </a:prstGeom>
          <a:noFill/>
          <a:ln w="9525" cap="flat" cmpd="sng">
            <a:solidFill>
              <a:schemeClr val="lt2"/>
            </a:solidFill>
            <a:prstDash val="dash"/>
            <a:miter lim="8000"/>
            <a:headEnd type="none" w="sm" len="sm"/>
            <a:tailEnd type="none" w="sm" len="sm"/>
          </a:ln>
        </p:spPr>
      </p:cxnSp>
      <p:cxnSp>
        <p:nvCxnSpPr>
          <p:cNvPr id="246" name="Google Shape;246;p37"/>
          <p:cNvCxnSpPr/>
          <p:nvPr/>
        </p:nvCxnSpPr>
        <p:spPr>
          <a:xfrm>
            <a:off x="4572000" y="46412"/>
            <a:ext cx="0" cy="9508376"/>
          </a:xfrm>
          <a:prstGeom prst="straightConnector1">
            <a:avLst/>
          </a:prstGeom>
          <a:noFill/>
          <a:ln w="9525" cap="flat" cmpd="sng">
            <a:solidFill>
              <a:schemeClr val="lt2"/>
            </a:solidFill>
            <a:prstDash val="dash"/>
            <a:miter lim="8000"/>
            <a:headEnd type="none" w="sm" len="sm"/>
            <a:tailEnd type="none" w="sm" len="sm"/>
          </a:ln>
        </p:spPr>
      </p:cxnSp>
      <p:pic>
        <p:nvPicPr>
          <p:cNvPr id="247" name="Google Shape;247;p37" title="Global @ Home: Suchitra Samanta">
            <a:hlinkClick r:id="rId4"/>
          </p:cNvPr>
          <p:cNvPicPr preferRelativeResize="0"/>
          <p:nvPr/>
        </p:nvPicPr>
        <p:blipFill>
          <a:blip r:embed="rId5">
            <a:alphaModFix/>
          </a:blip>
          <a:stretch>
            <a:fillRect/>
          </a:stretch>
        </p:blipFill>
        <p:spPr>
          <a:xfrm>
            <a:off x="4445500" y="906399"/>
            <a:ext cx="4241300" cy="31809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heme Colors 2">
      <a:dk1>
        <a:srgbClr val="861F41"/>
      </a:dk1>
      <a:lt1>
        <a:srgbClr val="FFFFFF"/>
      </a:lt1>
      <a:dk2>
        <a:srgbClr val="75787B"/>
      </a:dk2>
      <a:lt2>
        <a:srgbClr val="DBDBDB"/>
      </a:lt2>
      <a:accent1>
        <a:srgbClr val="861F41"/>
      </a:accent1>
      <a:accent2>
        <a:srgbClr val="E87731"/>
      </a:accent2>
      <a:accent3>
        <a:srgbClr val="A5A5A5"/>
      </a:accent3>
      <a:accent4>
        <a:srgbClr val="417C79"/>
      </a:accent4>
      <a:accent5>
        <a:srgbClr val="E5E1E6"/>
      </a:accent5>
      <a:accent6>
        <a:srgbClr val="003C7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1551</Words>
  <Application>Microsoft Office PowerPoint</Application>
  <PresentationFormat>On-screen Show (16:9)</PresentationFormat>
  <Paragraphs>196</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Roboto</vt:lpstr>
      <vt:lpstr>Arial</vt:lpstr>
      <vt:lpstr>Calibri</vt:lpstr>
      <vt:lpstr>Crimson Text</vt:lpstr>
      <vt:lpstr>Noto Sans Symbols</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Relationships</vt:lpstr>
      <vt:lpstr>Aligning outcomes and activities</vt:lpstr>
      <vt:lpstr>Reflection and discussion</vt:lpstr>
      <vt:lpstr>Technology</vt:lpstr>
      <vt:lpstr>Logistics and practicalities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Fitzgerald</dc:creator>
  <cp:lastModifiedBy>Rachel Fitzgerald</cp:lastModifiedBy>
  <cp:revision>1</cp:revision>
  <dcterms:modified xsi:type="dcterms:W3CDTF">2020-06-17T21:02:44Z</dcterms:modified>
</cp:coreProperties>
</file>